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9"/>
  </p:notesMasterIdLst>
  <p:sldIdLst>
    <p:sldId id="257" r:id="rId2"/>
    <p:sldId id="543" r:id="rId3"/>
    <p:sldId id="368" r:id="rId4"/>
    <p:sldId id="799" r:id="rId5"/>
    <p:sldId id="800" r:id="rId6"/>
    <p:sldId id="721" r:id="rId7"/>
    <p:sldId id="722" r:id="rId8"/>
    <p:sldId id="724" r:id="rId9"/>
    <p:sldId id="733" r:id="rId10"/>
    <p:sldId id="734" r:id="rId11"/>
    <p:sldId id="794" r:id="rId12"/>
    <p:sldId id="737" r:id="rId13"/>
    <p:sldId id="740" r:id="rId14"/>
    <p:sldId id="798" r:id="rId15"/>
    <p:sldId id="741" r:id="rId16"/>
    <p:sldId id="742" r:id="rId17"/>
    <p:sldId id="743" r:id="rId18"/>
    <p:sldId id="744" r:id="rId19"/>
    <p:sldId id="751" r:id="rId20"/>
    <p:sldId id="752" r:id="rId21"/>
    <p:sldId id="754" r:id="rId22"/>
    <p:sldId id="755" r:id="rId23"/>
    <p:sldId id="756" r:id="rId24"/>
    <p:sldId id="757" r:id="rId25"/>
    <p:sldId id="758" r:id="rId26"/>
    <p:sldId id="759" r:id="rId27"/>
    <p:sldId id="790" r:id="rId28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EAB37"/>
    <a:srgbClr val="D8A961"/>
    <a:srgbClr val="0180BF"/>
    <a:srgbClr val="C0C436"/>
    <a:srgbClr val="7C9885"/>
    <a:srgbClr val="55828B"/>
    <a:srgbClr val="CDD054"/>
    <a:srgbClr val="3D958B"/>
    <a:srgbClr val="6E8C77"/>
    <a:srgbClr val="A3A72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529" autoAdjust="0"/>
    <p:restoredTop sz="94660"/>
  </p:normalViewPr>
  <p:slideViewPr>
    <p:cSldViewPr snapToGrid="0">
      <p:cViewPr>
        <p:scale>
          <a:sx n="90" d="100"/>
          <a:sy n="90" d="100"/>
        </p:scale>
        <p:origin x="-312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684924478642004E-2"/>
          <c:y val="0.11905473098900637"/>
          <c:w val="0.90127182838270492"/>
          <c:h val="0.724711419686664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EC236"/>
            </a:solidFill>
          </c:spPr>
          <c:dLbls>
            <c:dLbl>
              <c:idx val="0"/>
              <c:layout>
                <c:manualLayout>
                  <c:x val="1.6532341392849769E-2"/>
                  <c:y val="-3.3944331296673486E-2"/>
                </c:manualLayout>
              </c:layout>
              <c:showVal val="1"/>
            </c:dLbl>
            <c:dLbl>
              <c:idx val="1"/>
              <c:layout>
                <c:manualLayout>
                  <c:x val="1.8598884066956034E-2"/>
                  <c:y val="-3.3944331296673486E-2"/>
                </c:manualLayout>
              </c:layout>
              <c:showVal val="1"/>
            </c:dLbl>
            <c:dLbl>
              <c:idx val="2"/>
              <c:layout>
                <c:manualLayout>
                  <c:x val="2.0665426741062188E-2"/>
                  <c:y val="-2.7155465037338788E-2"/>
                </c:manualLayout>
              </c:layout>
              <c:showVal val="1"/>
            </c:dLbl>
            <c:dLbl>
              <c:idx val="3"/>
              <c:layout>
                <c:manualLayout>
                  <c:x val="1.6532341392849845E-2"/>
                  <c:y val="-4.0733197556008439E-2"/>
                </c:manualLayout>
              </c:layout>
              <c:showVal val="1"/>
            </c:dLbl>
            <c:dLbl>
              <c:idx val="4"/>
              <c:layout>
                <c:manualLayout>
                  <c:x val="1.8598884066956034E-2"/>
                  <c:y val="-4.752206381534306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64.56</c:v>
                </c:pt>
                <c:pt idx="1">
                  <c:v>66.069999999999993</c:v>
                </c:pt>
                <c:pt idx="2">
                  <c:v>67.679999999999978</c:v>
                </c:pt>
                <c:pt idx="3">
                  <c:v>69.55</c:v>
                </c:pt>
                <c:pt idx="4">
                  <c:v>70.410000000000025</c:v>
                </c:pt>
                <c:pt idx="5">
                  <c:v>72.440000000000026</c:v>
                </c:pt>
              </c:numCache>
            </c:numRef>
          </c:val>
        </c:ser>
        <c:dLbls>
          <c:showVal val="1"/>
        </c:dLbls>
        <c:shape val="cylinder"/>
        <c:axId val="155976448"/>
        <c:axId val="157745920"/>
        <c:axId val="0"/>
      </c:bar3DChart>
      <c:catAx>
        <c:axId val="1559764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745920"/>
        <c:crosses val="autoZero"/>
        <c:auto val="1"/>
        <c:lblAlgn val="ctr"/>
        <c:lblOffset val="100"/>
      </c:catAx>
      <c:valAx>
        <c:axId val="157745920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976448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684924478643808E-2"/>
          <c:y val="0.11451359703540855"/>
          <c:w val="0.90127182838270492"/>
          <c:h val="0.749976391512054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Pt>
            <c:idx val="6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1.6692134389439721E-2"/>
                  <c:y val="-3.374606525200904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059804830428681E-2"/>
                  <c:y val="-3.218420175536065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3700565693210736E-3"/>
                  <c:y val="-2.317260002649110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7432751049253679E-3"/>
                  <c:y val="-0.1245979451823922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301222081853171E-2"/>
                  <c:y val="-3.94133595902328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0172416353212078E-2"/>
                  <c:y val="-7.2352064004042121E-2"/>
                </c:manualLayout>
              </c:layout>
              <c:tx>
                <c:rich>
                  <a:bodyPr/>
                  <a:lstStyle/>
                  <a:p>
                    <a:r>
                      <a:rPr lang="ru-RU" sz="13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719,2</a:t>
                    </a:r>
                    <a:endParaRPr lang="en-US"/>
                  </a:p>
                </c:rich>
              </c:tx>
              <c:showVal val="1"/>
            </c:dLbl>
            <c:dLbl>
              <c:idx val="6"/>
              <c:layout>
                <c:manualLayout>
                  <c:x val="3.2686784382646425E-2"/>
                  <c:y val="-4.2205370669023946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4533.8</c:v>
                </c:pt>
                <c:pt idx="1">
                  <c:v>10097.9</c:v>
                </c:pt>
                <c:pt idx="2">
                  <c:v>4153.5</c:v>
                </c:pt>
                <c:pt idx="3">
                  <c:v>4058.3</c:v>
                </c:pt>
                <c:pt idx="4" formatCode="0.0">
                  <c:v>4052</c:v>
                </c:pt>
                <c:pt idx="5">
                  <c:v>4719.2</c:v>
                </c:pt>
                <c:pt idx="6">
                  <c:v>6799.6</c:v>
                </c:pt>
              </c:numCache>
            </c:numRef>
          </c:val>
        </c:ser>
        <c:dLbls>
          <c:showVal val="1"/>
        </c:dLbls>
        <c:shape val="cylinder"/>
        <c:axId val="200444544"/>
        <c:axId val="200787840"/>
        <c:axId val="0"/>
      </c:bar3DChart>
      <c:catAx>
        <c:axId val="2004445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  <c:crossAx val="200787840"/>
        <c:crosses val="autoZero"/>
        <c:auto val="1"/>
        <c:lblAlgn val="ctr"/>
        <c:lblOffset val="100"/>
      </c:catAx>
      <c:valAx>
        <c:axId val="200787840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20044454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400" b="1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684924478641726E-2"/>
          <c:y val="0.11451359703540855"/>
          <c:w val="0.90127182838270492"/>
          <c:h val="0.749976391512054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4200000" scaled="0"/>
            </a:gra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5,0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54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62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61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1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73</a:t>
                    </a:r>
                    <a:r>
                      <a:rPr lang="ru-RU" smtClean="0"/>
                      <a:t>,3</a:t>
                    </a:r>
                    <a:endParaRPr lang="en-US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71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6</a:t>
                    </a:r>
                    <a:endParaRPr lang="en-US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75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6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44998</c:v>
                </c:pt>
                <c:pt idx="1">
                  <c:v>54016</c:v>
                </c:pt>
                <c:pt idx="2">
                  <c:v>62012</c:v>
                </c:pt>
                <c:pt idx="3">
                  <c:v>61136</c:v>
                </c:pt>
                <c:pt idx="4">
                  <c:v>73271</c:v>
                </c:pt>
                <c:pt idx="5">
                  <c:v>71596</c:v>
                </c:pt>
                <c:pt idx="6">
                  <c:v>75640</c:v>
                </c:pt>
              </c:numCache>
            </c:numRef>
          </c:val>
        </c:ser>
        <c:dLbls>
          <c:showVal val="1"/>
        </c:dLbls>
        <c:shape val="cylinder"/>
        <c:axId val="201501696"/>
        <c:axId val="205394688"/>
        <c:axId val="0"/>
      </c:bar3DChart>
      <c:catAx>
        <c:axId val="2015016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394688"/>
        <c:crosses val="autoZero"/>
        <c:auto val="1"/>
        <c:lblAlgn val="ctr"/>
        <c:lblOffset val="100"/>
      </c:catAx>
      <c:valAx>
        <c:axId val="205394688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#,##0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15016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>
          <a:latin typeface="Arial Narrow" pitchFamily="34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0.33789882196168647"/>
          <c:y val="0.23878743461253274"/>
          <c:w val="0.56025858876042656"/>
          <c:h val="0.49660855465064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spPr>
              <a:solidFill>
                <a:schemeClr val="accent4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9937611319844425"/>
                  <c:y val="-0.11401925666700258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Сельское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, лесное хозяйство, охота,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           рыболовство 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и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рыбоводство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6,0%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1"/>
              <c:layout>
                <c:manualLayout>
                  <c:x val="-5.3627346089154378E-2"/>
                  <c:y val="-0.1698654231977795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Обрабатывающие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          производства 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19,7%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2"/>
              <c:layout>
                <c:manualLayout>
                  <c:x val="-3.8726024371340761E-3"/>
                  <c:y val="-9.3076944217961241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Обеспечение электрической энергией, газом и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паром 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17,0%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3"/>
              <c:layout>
                <c:manualLayout>
                  <c:x val="3.8334697068947064E-2"/>
                  <c:y val="-0.1407235449856628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Водоснабжение; водоотведение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, </a:t>
                    </a:r>
                  </a:p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организация 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сбора и утилизации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отходов 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0,9%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4"/>
              <c:layout>
                <c:manualLayout>
                  <c:x val="0.17310790396811138"/>
                  <c:y val="-0.10238463863975657"/>
                </c:manualLayout>
              </c:layout>
              <c:tx>
                <c:rich>
                  <a:bodyPr/>
                  <a:lstStyle/>
                  <a:p>
                    <a:endParaRPr lang="ru-RU" sz="12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Строительство 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2,7%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5"/>
              <c:layout>
                <c:manualLayout>
                  <c:x val="-7.8685410894594968E-3"/>
                  <c:y val="-7.8757568352325433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Торговля оптовая и розничная; ремонт автотранспортных средств </a:t>
                    </a:r>
                    <a:endParaRPr lang="ru-RU" sz="12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47,0%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6"/>
              <c:layout>
                <c:manualLayout>
                  <c:x val="0.11401592304311572"/>
                  <c:y val="-8.3769249796165207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Транспортировка и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хранение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5,0%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7"/>
              <c:layout>
                <c:manualLayout>
                  <c:x val="4.0314172616914709E-2"/>
                  <c:y val="0.1279771338530742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Деятельность гостиниц и предприятий общественного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питания 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0,1%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8"/>
              <c:layout>
                <c:manualLayout>
                  <c:x val="0.20600529175172733"/>
                  <c:y val="6.515367773024212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Деятельность профессиональная, 
научная и техническая
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0,2%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9"/>
              <c:layout>
                <c:manualLayout>
                  <c:x val="0.16322339311147038"/>
                  <c:y val="1.3961541632694205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Образование 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0,1%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10"/>
              <c:layout>
                <c:manualLayout>
                  <c:x val="-8.4576137499119866E-2"/>
                  <c:y val="0.1216473519792592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Деятельность в области здравоохранения
и социальных услуг
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1,2%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11"/>
              <c:layout>
                <c:manualLayout>
                  <c:x val="-0.32414572067898528"/>
                  <c:y val="9.5715712231006708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Деятельность в области культуры, спорта,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         организации 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досуга и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развлечений 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0,03%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dLbl>
              <c:idx val="12"/>
              <c:layout>
                <c:manualLayout>
                  <c:x val="-0.19463810083749769"/>
                  <c:y val="-2.3269236054490241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Предоставление прочих видов 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услуг 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0,1%</a:t>
                    </a:r>
                    <a:endParaRPr lang="ru-RU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  <c:showCatName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howLeaderLines val="1"/>
          </c:dLbls>
          <c:cat>
            <c:strRef>
              <c:f>Лист1!$A$2:$A$13</c:f>
              <c:strCache>
                <c:ptCount val="12"/>
                <c:pt idx="0">
                  <c:v>Сельское, лесное хозяйство, охота, рыболовство и рыбоводство</c:v>
                </c:pt>
                <c:pt idx="1">
                  <c:v>Обрабатывающие пр-ва</c:v>
                </c:pt>
                <c:pt idx="2">
                  <c:v>Обеспечение электрической энергией, газом и паром</c:v>
                </c:pt>
                <c:pt idx="3">
                  <c:v>Водоснабжение; водоотведение, организация сбора и утилизации отходов</c:v>
                </c:pt>
                <c:pt idx="4">
                  <c:v>Строительство</c:v>
                </c:pt>
                <c:pt idx="5">
                  <c:v>Торговля оптовая и розничная; ремонт автотранспортных средств </c:v>
                </c:pt>
                <c:pt idx="6">
                  <c:v>Транспортировка и хранение</c:v>
                </c:pt>
                <c:pt idx="7">
                  <c:v>Деятельность гостиниц и предприятий общественного питания</c:v>
                </c:pt>
                <c:pt idx="8">
                  <c:v>Деятельность профессиональная, 
научная и техническая
</c:v>
                </c:pt>
                <c:pt idx="9">
                  <c:v>Образование</c:v>
                </c:pt>
                <c:pt idx="10">
                  <c:v>Деятельность в области здравоохранения
и социальных услуг
</c:v>
                </c:pt>
                <c:pt idx="11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5.9</c:v>
                </c:pt>
                <c:pt idx="1">
                  <c:v>6</c:v>
                </c:pt>
                <c:pt idx="2">
                  <c:v>14.7</c:v>
                </c:pt>
                <c:pt idx="3">
                  <c:v>0.2</c:v>
                </c:pt>
                <c:pt idx="4">
                  <c:v>2</c:v>
                </c:pt>
                <c:pt idx="5">
                  <c:v>39.300000000000004</c:v>
                </c:pt>
                <c:pt idx="6">
                  <c:v>6.3</c:v>
                </c:pt>
                <c:pt idx="7">
                  <c:v>0.1</c:v>
                </c:pt>
                <c:pt idx="8">
                  <c:v>0.12000000000000002</c:v>
                </c:pt>
                <c:pt idx="9">
                  <c:v>0.1</c:v>
                </c:pt>
                <c:pt idx="10">
                  <c:v>0.8</c:v>
                </c:pt>
                <c:pt idx="11" formatCode="0.00">
                  <c:v>0.05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684924478641726E-2"/>
          <c:y val="0.11451359703540855"/>
          <c:w val="0.90127182838270492"/>
          <c:h val="0.749976391512054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rgbClr val="BEC236"/>
            </a:solidFill>
          </c:spPr>
          <c:dLbls>
            <c:dLbl>
              <c:idx val="0"/>
              <c:layout>
                <c:manualLayout>
                  <c:x val="3.3594323088442513E-2"/>
                  <c:y val="-7.6835583950438435E-2"/>
                </c:manualLayout>
              </c:layout>
              <c:showVal val="1"/>
            </c:dLbl>
            <c:dLbl>
              <c:idx val="1"/>
              <c:layout>
                <c:manualLayout>
                  <c:x val="1.4697516351193598E-2"/>
                  <c:y val="-6.2865477777631434E-2"/>
                </c:manualLayout>
              </c:layout>
              <c:showVal val="1"/>
            </c:dLbl>
            <c:dLbl>
              <c:idx val="2"/>
              <c:layout>
                <c:manualLayout>
                  <c:x val="1.4697516351193598E-2"/>
                  <c:y val="-3.4925265432017315E-2"/>
                </c:manualLayout>
              </c:layout>
              <c:showVal val="1"/>
            </c:dLbl>
            <c:dLbl>
              <c:idx val="3"/>
              <c:layout>
                <c:manualLayout>
                  <c:x val="1.6797161544221343E-2"/>
                  <c:y val="-4.8895371604824198E-2"/>
                </c:manualLayout>
              </c:layout>
              <c:showVal val="1"/>
            </c:dLbl>
            <c:dLbl>
              <c:idx val="4"/>
              <c:layout>
                <c:manualLayout>
                  <c:x val="1.8896806737248913E-2"/>
                  <c:y val="-5.588042469122791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 </c:v>
                </c:pt>
                <c:pt idx="4">
                  <c:v>2021 год</c:v>
                </c:pt>
                <c:pt idx="5">
                  <c:v>2022 год </c:v>
                </c:pt>
                <c:pt idx="6">
                  <c:v>2023 год 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9274.2999999999829</c:v>
                </c:pt>
                <c:pt idx="1">
                  <c:v>14694</c:v>
                </c:pt>
                <c:pt idx="2">
                  <c:v>22151</c:v>
                </c:pt>
                <c:pt idx="3">
                  <c:v>18845</c:v>
                </c:pt>
                <c:pt idx="4">
                  <c:v>25370.799999999996</c:v>
                </c:pt>
                <c:pt idx="5">
                  <c:v>20628.5</c:v>
                </c:pt>
                <c:pt idx="6">
                  <c:v>21679.5</c:v>
                </c:pt>
              </c:numCache>
            </c:numRef>
          </c:val>
        </c:ser>
        <c:dLbls>
          <c:showVal val="1"/>
        </c:dLbls>
        <c:shape val="cylinder"/>
        <c:axId val="212863616"/>
        <c:axId val="212907904"/>
        <c:axId val="0"/>
      </c:bar3DChart>
      <c:catAx>
        <c:axId val="2128636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Arial Narrow" panose="020B0606020202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212907904"/>
        <c:crosses val="autoZero"/>
        <c:auto val="1"/>
        <c:lblAlgn val="ctr"/>
        <c:lblOffset val="100"/>
      </c:catAx>
      <c:valAx>
        <c:axId val="212907904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.0" sourceLinked="1"/>
        <c:tickLblPos val="nextTo"/>
        <c:txPr>
          <a:bodyPr/>
          <a:lstStyle/>
          <a:p>
            <a:pPr>
              <a:defRPr sz="1200">
                <a:latin typeface="Arial Narrow" panose="020B0606020202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212863616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684946112401316E-2"/>
          <c:y val="0.38908480610177493"/>
          <c:w val="0.90631504612112335"/>
          <c:h val="0.4211276378046350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1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1.6692134389439686E-2"/>
                  <c:y val="-3.374606525200904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059804830428681E-2"/>
                  <c:y val="-3.218420175536064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427475271418368E-2"/>
                  <c:y val="-2.317242528607938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71924248854021E-2"/>
                  <c:y val="-3.415787134762804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301213949306233E-2"/>
                  <c:y val="-3.338383093469727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ЯМР</c:v>
                </c:pt>
                <c:pt idx="1">
                  <c:v>ЯО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63743.199999999997</c:v>
                </c:pt>
                <c:pt idx="1">
                  <c:v>54119</c:v>
                </c:pt>
              </c:numCache>
            </c:numRef>
          </c:val>
        </c:ser>
        <c:dLbls>
          <c:showVal val="1"/>
        </c:dLbls>
        <c:shape val="cylinder"/>
        <c:axId val="129441792"/>
        <c:axId val="129443328"/>
        <c:axId val="0"/>
      </c:bar3DChart>
      <c:catAx>
        <c:axId val="1294417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443328"/>
        <c:crosses val="autoZero"/>
        <c:auto val="1"/>
        <c:lblAlgn val="ctr"/>
        <c:lblOffset val="100"/>
      </c:catAx>
      <c:valAx>
        <c:axId val="129443328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4417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Arial Narrow" pitchFamily="34" charset="0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900">
                <a:latin typeface="Times New Roman" pitchFamily="18" charset="0"/>
                <a:cs typeface="Times New Roman" pitchFamily="18" charset="0"/>
              </a:defRPr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Количество туристов и экскурсантов, </a:t>
            </a:r>
            <a:r>
              <a:rPr lang="ru-RU" sz="1900" b="0" dirty="0">
                <a:latin typeface="Times New Roman" pitchFamily="18" charset="0"/>
                <a:cs typeface="Times New Roman" pitchFamily="18" charset="0"/>
              </a:rPr>
              <a:t>чел.</a:t>
            </a:r>
          </a:p>
        </c:rich>
      </c:tx>
      <c:layout>
        <c:manualLayout>
          <c:xMode val="edge"/>
          <c:yMode val="edge"/>
          <c:x val="0.19155850912393166"/>
          <c:y val="1.249619146973464E-3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1246347704306102E-2"/>
                  <c:y val="-0.1961480840811172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 93 100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68-4FCB-87E8-F33E37531B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719564202550554E-3"/>
                  <c:y val="-0.1827743510755852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 63 000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68-4FCB-87E8-F33E37531B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3719564202550554E-3"/>
                  <c:y val="-0.2362692830977106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130 000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E68-4FCB-87E8-F33E37531B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3719564202550554E-3"/>
                  <c:y val="-0.2763904821143026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 150 000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E68-4FCB-87E8-F33E37531B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8743912840510121E-2"/>
                  <c:y val="-0.3477170581437937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200 000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E68-4FCB-87E8-F33E37531B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2020</c:v>
                </c:pt>
                <c:pt idx="2">
                  <c:v>2022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93100</c:v>
                </c:pt>
                <c:pt idx="1">
                  <c:v>63000</c:v>
                </c:pt>
                <c:pt idx="2">
                  <c:v>130000</c:v>
                </c:pt>
                <c:pt idx="3">
                  <c:v>150000</c:v>
                </c:pt>
                <c:pt idx="4">
                  <c:v>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E68-4FCB-87E8-F33E37531B74}"/>
            </c:ext>
          </c:extLst>
        </c:ser>
        <c:dLbls>
          <c:showVal val="1"/>
        </c:dLbls>
        <c:gapWidth val="90"/>
        <c:shape val="cylinder"/>
        <c:axId val="147949824"/>
        <c:axId val="129470464"/>
        <c:axId val="0"/>
      </c:bar3DChart>
      <c:catAx>
        <c:axId val="147949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470464"/>
        <c:crosses val="autoZero"/>
        <c:auto val="1"/>
        <c:lblAlgn val="ctr"/>
        <c:lblOffset val="100"/>
      </c:catAx>
      <c:valAx>
        <c:axId val="1294704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9498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Arial Narrow" pitchFamily="34" charset="0"/>
        </a:defRPr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754D-8B25-4E9B-9F5C-8309AB4D20A7}" type="doc">
      <dgm:prSet loTypeId="urn:microsoft.com/office/officeart/2005/8/layout/process4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6883A5D-8A75-492B-A8C0-039131FC1A72}">
      <dgm:prSet phldrT="[Текст]" custT="1"/>
      <dgm:spPr>
        <a:solidFill>
          <a:srgbClr val="D8A961"/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Национальная цель</a:t>
          </a:r>
          <a:endParaRPr lang="ru-RU" sz="27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EFF5CC-E76A-40DA-A2BC-396AE56CC0DE}" type="parTrans" cxnId="{53F6B6D1-0444-4A5B-B4F0-F9A85F5028D9}">
      <dgm:prSet/>
      <dgm:spPr/>
      <dgm:t>
        <a:bodyPr/>
        <a:lstStyle/>
        <a:p>
          <a:endParaRPr lang="ru-RU"/>
        </a:p>
      </dgm:t>
    </dgm:pt>
    <dgm:pt modelId="{74559E82-800B-4B50-87FB-C351E995FC63}" type="sibTrans" cxnId="{53F6B6D1-0444-4A5B-B4F0-F9A85F5028D9}">
      <dgm:prSet/>
      <dgm:spPr/>
      <dgm:t>
        <a:bodyPr/>
        <a:lstStyle/>
        <a:p>
          <a:endParaRPr lang="ru-RU"/>
        </a:p>
      </dgm:t>
    </dgm:pt>
    <dgm:pt modelId="{A9B17730-A3C5-4DEC-8028-5EAFAC5A64FE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r>
            <a: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Реальный рост инвестиций в основной капитал </a:t>
          </a:r>
          <a:r>
            <a: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 менее 70% </a:t>
          </a:r>
          <a:r>
            <a: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сравнению с показателем 2020 года </a:t>
          </a:r>
          <a:endParaRPr lang="ru-RU" sz="19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28FDBF-1E9B-423A-8833-B007E06C43B8}" type="parTrans" cxnId="{B0DCA21E-1F27-43EE-857D-A4B8760A7AC7}">
      <dgm:prSet/>
      <dgm:spPr/>
      <dgm:t>
        <a:bodyPr/>
        <a:lstStyle/>
        <a:p>
          <a:endParaRPr lang="ru-RU"/>
        </a:p>
      </dgm:t>
    </dgm:pt>
    <dgm:pt modelId="{4A45F1A4-1665-45AB-885D-952F993E2490}" type="sibTrans" cxnId="{B0DCA21E-1F27-43EE-857D-A4B8760A7AC7}">
      <dgm:prSet/>
      <dgm:spPr/>
      <dgm:t>
        <a:bodyPr/>
        <a:lstStyle/>
        <a:p>
          <a:endParaRPr lang="ru-RU"/>
        </a:p>
      </dgm:t>
    </dgm:pt>
    <dgm:pt modelId="{FFA18C09-0DE6-4B81-A10F-FC9E4D9AAAD6}">
      <dgm:prSet phldrT="[Текст]" custT="1"/>
      <dgm:spPr>
        <a:solidFill>
          <a:schemeClr val="accent4">
            <a:lumMod val="60000"/>
            <a:lumOff val="4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Ярославской области</a:t>
          </a:r>
          <a:endParaRPr lang="ru-RU" sz="27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5BAE1F-D9BF-48A7-8BF6-F0E0DABB5E84}" type="parTrans" cxnId="{33311EFA-9138-4963-B046-BF59E3B5CF0E}">
      <dgm:prSet/>
      <dgm:spPr/>
      <dgm:t>
        <a:bodyPr/>
        <a:lstStyle/>
        <a:p>
          <a:endParaRPr lang="ru-RU"/>
        </a:p>
      </dgm:t>
    </dgm:pt>
    <dgm:pt modelId="{E57E61DF-720C-4C88-963D-9677A239E79B}" type="sibTrans" cxnId="{33311EFA-9138-4963-B046-BF59E3B5CF0E}">
      <dgm:prSet/>
      <dgm:spPr/>
      <dgm:t>
        <a:bodyPr/>
        <a:lstStyle/>
        <a:p>
          <a:endParaRPr lang="ru-RU"/>
        </a:p>
      </dgm:t>
    </dgm:pt>
    <dgm:pt modelId="{D56E8AF8-A06D-4FD8-92EF-782DD868C3D1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Увеличение реального роста инвестиций в основной капитал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на 70% </a:t>
          </a:r>
          <a:br>
            <a:rPr lang="ru-RU" b="1" dirty="0" smtClean="0">
              <a:latin typeface="Times New Roman" pitchFamily="18" charset="0"/>
              <a:cs typeface="Times New Roman" pitchFamily="18" charset="0"/>
            </a:rPr>
          </a:br>
          <a:r>
            <a:rPr lang="ru-RU" dirty="0" smtClean="0">
              <a:latin typeface="Times New Roman" pitchFamily="18" charset="0"/>
              <a:cs typeface="Times New Roman" pitchFamily="18" charset="0"/>
            </a:rPr>
            <a:t>до 2030 года по сравнению с 2020 годом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2F78096-23F7-41F3-AA35-FCDFB50A9E0E}" type="parTrans" cxnId="{66776603-6770-4FE8-B249-FCACC71E057C}">
      <dgm:prSet/>
      <dgm:spPr/>
      <dgm:t>
        <a:bodyPr/>
        <a:lstStyle/>
        <a:p>
          <a:endParaRPr lang="ru-RU"/>
        </a:p>
      </dgm:t>
    </dgm:pt>
    <dgm:pt modelId="{D9256990-7834-413A-9212-C0B0504A8304}" type="sibTrans" cxnId="{66776603-6770-4FE8-B249-FCACC71E057C}">
      <dgm:prSet/>
      <dgm:spPr/>
      <dgm:t>
        <a:bodyPr/>
        <a:lstStyle/>
        <a:p>
          <a:endParaRPr lang="ru-RU"/>
        </a:p>
      </dgm:t>
    </dgm:pt>
    <dgm:pt modelId="{D57BD8B7-336A-46E8-AFDA-81E67AA38A28}">
      <dgm:prSet phldrT="[Текст]"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Ярославского района </a:t>
          </a:r>
          <a:endParaRPr lang="ru-RU" sz="27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28C4CC-E339-4E54-803B-CDA8C9D3B352}" type="parTrans" cxnId="{E63D7E94-3F40-436E-8B14-BC50A79BD2D6}">
      <dgm:prSet/>
      <dgm:spPr/>
      <dgm:t>
        <a:bodyPr/>
        <a:lstStyle/>
        <a:p>
          <a:endParaRPr lang="ru-RU"/>
        </a:p>
      </dgm:t>
    </dgm:pt>
    <dgm:pt modelId="{F91023B6-C5C3-420D-BCD2-237E45E3867A}" type="sibTrans" cxnId="{E63D7E94-3F40-436E-8B14-BC50A79BD2D6}">
      <dgm:prSet/>
      <dgm:spPr/>
      <dgm:t>
        <a:bodyPr/>
        <a:lstStyle/>
        <a:p>
          <a:endParaRPr lang="ru-RU"/>
        </a:p>
      </dgm:t>
    </dgm:pt>
    <dgm:pt modelId="{8642AB1D-6E8A-4226-B4CB-C7E006AE364C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Увеличение реального роста инвестиций в основной капитал ежегодно </a:t>
          </a:r>
          <a:br>
            <a:rPr lang="ru-RU" dirty="0" smtClean="0">
              <a:latin typeface="Times New Roman" pitchFamily="18" charset="0"/>
              <a:cs typeface="Times New Roman" pitchFamily="18" charset="0"/>
            </a:rPr>
          </a:br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на 5,9%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до 2030 года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8CA6242-ABEF-48A2-8EE0-F1DF4D4555C5}" type="parTrans" cxnId="{78C6A65C-E27C-4666-9936-E73D107DA3D5}">
      <dgm:prSet/>
      <dgm:spPr/>
      <dgm:t>
        <a:bodyPr/>
        <a:lstStyle/>
        <a:p>
          <a:endParaRPr lang="ru-RU"/>
        </a:p>
      </dgm:t>
    </dgm:pt>
    <dgm:pt modelId="{65FA3BA4-B307-4391-8C31-B531AA51E155}" type="sibTrans" cxnId="{78C6A65C-E27C-4666-9936-E73D107DA3D5}">
      <dgm:prSet/>
      <dgm:spPr/>
      <dgm:t>
        <a:bodyPr/>
        <a:lstStyle/>
        <a:p>
          <a:endParaRPr lang="ru-RU"/>
        </a:p>
      </dgm:t>
    </dgm:pt>
    <dgm:pt modelId="{2AB7DC95-2E41-4168-BA2A-D42E747CB98F}" type="pres">
      <dgm:prSet presAssocID="{52D5754D-8B25-4E9B-9F5C-8309AB4D20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66BC53-A17A-48B9-8473-BEF228B71BFF}" type="pres">
      <dgm:prSet presAssocID="{D57BD8B7-336A-46E8-AFDA-81E67AA38A28}" presName="boxAndChildren" presStyleCnt="0"/>
      <dgm:spPr/>
    </dgm:pt>
    <dgm:pt modelId="{1CCD4A83-7499-4746-BC4D-6DEDCB853787}" type="pres">
      <dgm:prSet presAssocID="{D57BD8B7-336A-46E8-AFDA-81E67AA38A28}" presName="parentTextBox" presStyleLbl="node1" presStyleIdx="0" presStyleCnt="3"/>
      <dgm:spPr/>
      <dgm:t>
        <a:bodyPr/>
        <a:lstStyle/>
        <a:p>
          <a:endParaRPr lang="ru-RU"/>
        </a:p>
      </dgm:t>
    </dgm:pt>
    <dgm:pt modelId="{3991DF38-BC68-4EE4-B943-7EB6C425B369}" type="pres">
      <dgm:prSet presAssocID="{D57BD8B7-336A-46E8-AFDA-81E67AA38A28}" presName="entireBox" presStyleLbl="node1" presStyleIdx="0" presStyleCnt="3" custScaleY="95716"/>
      <dgm:spPr/>
      <dgm:t>
        <a:bodyPr/>
        <a:lstStyle/>
        <a:p>
          <a:endParaRPr lang="ru-RU"/>
        </a:p>
      </dgm:t>
    </dgm:pt>
    <dgm:pt modelId="{4985D443-2B56-4D1C-92CB-3854D6D8371B}" type="pres">
      <dgm:prSet presAssocID="{D57BD8B7-336A-46E8-AFDA-81E67AA38A28}" presName="descendantBox" presStyleCnt="0"/>
      <dgm:spPr/>
    </dgm:pt>
    <dgm:pt modelId="{8B26F491-196D-4CA5-9C71-D9996CE81CD5}" type="pres">
      <dgm:prSet presAssocID="{8642AB1D-6E8A-4226-B4CB-C7E006AE364C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AAF05-7717-4FD2-A38A-15738374DCF7}" type="pres">
      <dgm:prSet presAssocID="{E57E61DF-720C-4C88-963D-9677A239E79B}" presName="sp" presStyleCnt="0"/>
      <dgm:spPr/>
    </dgm:pt>
    <dgm:pt modelId="{4473B871-FA1E-478B-81EE-C96B03EE5E8A}" type="pres">
      <dgm:prSet presAssocID="{FFA18C09-0DE6-4B81-A10F-FC9E4D9AAAD6}" presName="arrowAndChildren" presStyleCnt="0"/>
      <dgm:spPr/>
    </dgm:pt>
    <dgm:pt modelId="{628CB9A0-7454-4DA9-BDA8-3EBB120C2672}" type="pres">
      <dgm:prSet presAssocID="{FFA18C09-0DE6-4B81-A10F-FC9E4D9AAAD6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0553BE0-5604-4A78-AE7A-D8D8127C7935}" type="pres">
      <dgm:prSet presAssocID="{FFA18C09-0DE6-4B81-A10F-FC9E4D9AAAD6}" presName="arrow" presStyleLbl="node1" presStyleIdx="1" presStyleCnt="3" custScaleY="91784"/>
      <dgm:spPr/>
      <dgm:t>
        <a:bodyPr/>
        <a:lstStyle/>
        <a:p>
          <a:endParaRPr lang="ru-RU"/>
        </a:p>
      </dgm:t>
    </dgm:pt>
    <dgm:pt modelId="{FB9A44DB-FDFE-4702-8332-C1C6C980D37E}" type="pres">
      <dgm:prSet presAssocID="{FFA18C09-0DE6-4B81-A10F-FC9E4D9AAAD6}" presName="descendantArrow" presStyleCnt="0"/>
      <dgm:spPr/>
    </dgm:pt>
    <dgm:pt modelId="{7877E4AE-22BA-44D5-A576-4ADE15DB4726}" type="pres">
      <dgm:prSet presAssocID="{D56E8AF8-A06D-4FD8-92EF-782DD868C3D1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E9D1C-985C-49E2-9FC0-F90A23D28E72}" type="pres">
      <dgm:prSet presAssocID="{74559E82-800B-4B50-87FB-C351E995FC63}" presName="sp" presStyleCnt="0"/>
      <dgm:spPr/>
    </dgm:pt>
    <dgm:pt modelId="{396EFAC0-B9EC-4051-8417-EDD2BB1FB5E1}" type="pres">
      <dgm:prSet presAssocID="{F6883A5D-8A75-492B-A8C0-039131FC1A72}" presName="arrowAndChildren" presStyleCnt="0"/>
      <dgm:spPr/>
    </dgm:pt>
    <dgm:pt modelId="{7D0D65D9-677B-45BD-822F-4DE238F8A167}" type="pres">
      <dgm:prSet presAssocID="{F6883A5D-8A75-492B-A8C0-039131FC1A72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80574331-FEBE-4DB3-AC11-D167233E07C8}" type="pres">
      <dgm:prSet presAssocID="{F6883A5D-8A75-492B-A8C0-039131FC1A72}" presName="arrow" presStyleLbl="node1" presStyleIdx="2" presStyleCnt="3" custLinFactNeighborX="-132" custLinFactNeighborY="-2382"/>
      <dgm:spPr/>
      <dgm:t>
        <a:bodyPr/>
        <a:lstStyle/>
        <a:p>
          <a:endParaRPr lang="ru-RU"/>
        </a:p>
      </dgm:t>
    </dgm:pt>
    <dgm:pt modelId="{604BD257-8575-4BEE-89C6-917EDCAACB8F}" type="pres">
      <dgm:prSet presAssocID="{F6883A5D-8A75-492B-A8C0-039131FC1A72}" presName="descendantArrow" presStyleCnt="0"/>
      <dgm:spPr/>
    </dgm:pt>
    <dgm:pt modelId="{74818E4E-1095-4F66-846C-A3FBFE356FB4}" type="pres">
      <dgm:prSet presAssocID="{A9B17730-A3C5-4DEC-8028-5EAFAC5A64FE}" presName="childTextArrow" presStyleLbl="fgAccFollowNode1" presStyleIdx="2" presStyleCnt="3" custLinFactNeighborX="-12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76603-6770-4FE8-B249-FCACC71E057C}" srcId="{FFA18C09-0DE6-4B81-A10F-FC9E4D9AAAD6}" destId="{D56E8AF8-A06D-4FD8-92EF-782DD868C3D1}" srcOrd="0" destOrd="0" parTransId="{92F78096-23F7-41F3-AA35-FCDFB50A9E0E}" sibTransId="{D9256990-7834-413A-9212-C0B0504A8304}"/>
    <dgm:cxn modelId="{E74A5C2A-5E2D-461A-B8A6-D3988CDE6CBC}" type="presOf" srcId="{A9B17730-A3C5-4DEC-8028-5EAFAC5A64FE}" destId="{74818E4E-1095-4F66-846C-A3FBFE356FB4}" srcOrd="0" destOrd="0" presId="urn:microsoft.com/office/officeart/2005/8/layout/process4"/>
    <dgm:cxn modelId="{E6DADB68-91C7-40AF-96C8-F365B107D84A}" type="presOf" srcId="{52D5754D-8B25-4E9B-9F5C-8309AB4D20A7}" destId="{2AB7DC95-2E41-4168-BA2A-D42E747CB98F}" srcOrd="0" destOrd="0" presId="urn:microsoft.com/office/officeart/2005/8/layout/process4"/>
    <dgm:cxn modelId="{06D97936-C77C-4BB6-A556-6C0F590AC441}" type="presOf" srcId="{F6883A5D-8A75-492B-A8C0-039131FC1A72}" destId="{7D0D65D9-677B-45BD-822F-4DE238F8A167}" srcOrd="0" destOrd="0" presId="urn:microsoft.com/office/officeart/2005/8/layout/process4"/>
    <dgm:cxn modelId="{78C6A65C-E27C-4666-9936-E73D107DA3D5}" srcId="{D57BD8B7-336A-46E8-AFDA-81E67AA38A28}" destId="{8642AB1D-6E8A-4226-B4CB-C7E006AE364C}" srcOrd="0" destOrd="0" parTransId="{C8CA6242-ABEF-48A2-8EE0-F1DF4D4555C5}" sibTransId="{65FA3BA4-B307-4391-8C31-B531AA51E155}"/>
    <dgm:cxn modelId="{49A558A8-56E1-4826-8DCB-04B16D66B470}" type="presOf" srcId="{D57BD8B7-336A-46E8-AFDA-81E67AA38A28}" destId="{1CCD4A83-7499-4746-BC4D-6DEDCB853787}" srcOrd="0" destOrd="0" presId="urn:microsoft.com/office/officeart/2005/8/layout/process4"/>
    <dgm:cxn modelId="{B0DCA21E-1F27-43EE-857D-A4B8760A7AC7}" srcId="{F6883A5D-8A75-492B-A8C0-039131FC1A72}" destId="{A9B17730-A3C5-4DEC-8028-5EAFAC5A64FE}" srcOrd="0" destOrd="0" parTransId="{B928FDBF-1E9B-423A-8833-B007E06C43B8}" sibTransId="{4A45F1A4-1665-45AB-885D-952F993E2490}"/>
    <dgm:cxn modelId="{921A3A7C-1CA9-49F3-A668-900D6B60068C}" type="presOf" srcId="{D56E8AF8-A06D-4FD8-92EF-782DD868C3D1}" destId="{7877E4AE-22BA-44D5-A576-4ADE15DB4726}" srcOrd="0" destOrd="0" presId="urn:microsoft.com/office/officeart/2005/8/layout/process4"/>
    <dgm:cxn modelId="{B8CEA76E-492C-4DCF-8563-2F365134052E}" type="presOf" srcId="{8642AB1D-6E8A-4226-B4CB-C7E006AE364C}" destId="{8B26F491-196D-4CA5-9C71-D9996CE81CD5}" srcOrd="0" destOrd="0" presId="urn:microsoft.com/office/officeart/2005/8/layout/process4"/>
    <dgm:cxn modelId="{B60ADFC7-C40D-45E3-9A94-829ADBEBB306}" type="presOf" srcId="{FFA18C09-0DE6-4B81-A10F-FC9E4D9AAAD6}" destId="{F0553BE0-5604-4A78-AE7A-D8D8127C7935}" srcOrd="1" destOrd="0" presId="urn:microsoft.com/office/officeart/2005/8/layout/process4"/>
    <dgm:cxn modelId="{7396EB1A-7EB8-4436-A7C8-BCA61FB6CEA0}" type="presOf" srcId="{D57BD8B7-336A-46E8-AFDA-81E67AA38A28}" destId="{3991DF38-BC68-4EE4-B943-7EB6C425B369}" srcOrd="1" destOrd="0" presId="urn:microsoft.com/office/officeart/2005/8/layout/process4"/>
    <dgm:cxn modelId="{B9148014-9C53-429C-8A19-4D4E3A819C0D}" type="presOf" srcId="{FFA18C09-0DE6-4B81-A10F-FC9E4D9AAAD6}" destId="{628CB9A0-7454-4DA9-BDA8-3EBB120C2672}" srcOrd="0" destOrd="0" presId="urn:microsoft.com/office/officeart/2005/8/layout/process4"/>
    <dgm:cxn modelId="{33311EFA-9138-4963-B046-BF59E3B5CF0E}" srcId="{52D5754D-8B25-4E9B-9F5C-8309AB4D20A7}" destId="{FFA18C09-0DE6-4B81-A10F-FC9E4D9AAAD6}" srcOrd="1" destOrd="0" parTransId="{835BAE1F-D9BF-48A7-8BF6-F0E0DABB5E84}" sibTransId="{E57E61DF-720C-4C88-963D-9677A239E79B}"/>
    <dgm:cxn modelId="{53F6B6D1-0444-4A5B-B4F0-F9A85F5028D9}" srcId="{52D5754D-8B25-4E9B-9F5C-8309AB4D20A7}" destId="{F6883A5D-8A75-492B-A8C0-039131FC1A72}" srcOrd="0" destOrd="0" parTransId="{B2EFF5CC-E76A-40DA-A2BC-396AE56CC0DE}" sibTransId="{74559E82-800B-4B50-87FB-C351E995FC63}"/>
    <dgm:cxn modelId="{DFE8B218-BC3F-442C-8E3D-24BF3A95ECF6}" type="presOf" srcId="{F6883A5D-8A75-492B-A8C0-039131FC1A72}" destId="{80574331-FEBE-4DB3-AC11-D167233E07C8}" srcOrd="1" destOrd="0" presId="urn:microsoft.com/office/officeart/2005/8/layout/process4"/>
    <dgm:cxn modelId="{E63D7E94-3F40-436E-8B14-BC50A79BD2D6}" srcId="{52D5754D-8B25-4E9B-9F5C-8309AB4D20A7}" destId="{D57BD8B7-336A-46E8-AFDA-81E67AA38A28}" srcOrd="2" destOrd="0" parTransId="{2828C4CC-E339-4E54-803B-CDA8C9D3B352}" sibTransId="{F91023B6-C5C3-420D-BCD2-237E45E3867A}"/>
    <dgm:cxn modelId="{DB586C45-6DD3-4FAB-881F-505C922F0DDB}" type="presParOf" srcId="{2AB7DC95-2E41-4168-BA2A-D42E747CB98F}" destId="{4566BC53-A17A-48B9-8473-BEF228B71BFF}" srcOrd="0" destOrd="0" presId="urn:microsoft.com/office/officeart/2005/8/layout/process4"/>
    <dgm:cxn modelId="{E07461D5-3828-4CDC-A1A4-1EA3E01BA478}" type="presParOf" srcId="{4566BC53-A17A-48B9-8473-BEF228B71BFF}" destId="{1CCD4A83-7499-4746-BC4D-6DEDCB853787}" srcOrd="0" destOrd="0" presId="urn:microsoft.com/office/officeart/2005/8/layout/process4"/>
    <dgm:cxn modelId="{25A34AB6-074A-489D-92C8-EBB587335F9B}" type="presParOf" srcId="{4566BC53-A17A-48B9-8473-BEF228B71BFF}" destId="{3991DF38-BC68-4EE4-B943-7EB6C425B369}" srcOrd="1" destOrd="0" presId="urn:microsoft.com/office/officeart/2005/8/layout/process4"/>
    <dgm:cxn modelId="{1A321B56-6404-4C99-8C73-E1ABB6F0C86D}" type="presParOf" srcId="{4566BC53-A17A-48B9-8473-BEF228B71BFF}" destId="{4985D443-2B56-4D1C-92CB-3854D6D8371B}" srcOrd="2" destOrd="0" presId="urn:microsoft.com/office/officeart/2005/8/layout/process4"/>
    <dgm:cxn modelId="{BBFFE6BA-BD47-4EEC-9212-8406A1185E43}" type="presParOf" srcId="{4985D443-2B56-4D1C-92CB-3854D6D8371B}" destId="{8B26F491-196D-4CA5-9C71-D9996CE81CD5}" srcOrd="0" destOrd="0" presId="urn:microsoft.com/office/officeart/2005/8/layout/process4"/>
    <dgm:cxn modelId="{A914E727-32CA-4B1F-A8DD-3BD84454AC3C}" type="presParOf" srcId="{2AB7DC95-2E41-4168-BA2A-D42E747CB98F}" destId="{075AAF05-7717-4FD2-A38A-15738374DCF7}" srcOrd="1" destOrd="0" presId="urn:microsoft.com/office/officeart/2005/8/layout/process4"/>
    <dgm:cxn modelId="{82E49C29-4C02-481A-826B-CC37D7AADB5C}" type="presParOf" srcId="{2AB7DC95-2E41-4168-BA2A-D42E747CB98F}" destId="{4473B871-FA1E-478B-81EE-C96B03EE5E8A}" srcOrd="2" destOrd="0" presId="urn:microsoft.com/office/officeart/2005/8/layout/process4"/>
    <dgm:cxn modelId="{C4AC9BF5-7EB6-445F-B242-2BDD05506A04}" type="presParOf" srcId="{4473B871-FA1E-478B-81EE-C96B03EE5E8A}" destId="{628CB9A0-7454-4DA9-BDA8-3EBB120C2672}" srcOrd="0" destOrd="0" presId="urn:microsoft.com/office/officeart/2005/8/layout/process4"/>
    <dgm:cxn modelId="{ABCB4CCD-BEAD-46C6-81A8-81430F4F2F0E}" type="presParOf" srcId="{4473B871-FA1E-478B-81EE-C96B03EE5E8A}" destId="{F0553BE0-5604-4A78-AE7A-D8D8127C7935}" srcOrd="1" destOrd="0" presId="urn:microsoft.com/office/officeart/2005/8/layout/process4"/>
    <dgm:cxn modelId="{CC4AEAF6-7BA7-46DA-A8A7-6DADB7BAB138}" type="presParOf" srcId="{4473B871-FA1E-478B-81EE-C96B03EE5E8A}" destId="{FB9A44DB-FDFE-4702-8332-C1C6C980D37E}" srcOrd="2" destOrd="0" presId="urn:microsoft.com/office/officeart/2005/8/layout/process4"/>
    <dgm:cxn modelId="{EBD7C85D-D235-48A9-8C49-EEA124985179}" type="presParOf" srcId="{FB9A44DB-FDFE-4702-8332-C1C6C980D37E}" destId="{7877E4AE-22BA-44D5-A576-4ADE15DB4726}" srcOrd="0" destOrd="0" presId="urn:microsoft.com/office/officeart/2005/8/layout/process4"/>
    <dgm:cxn modelId="{581B200E-144D-422B-8E6A-5C084057E378}" type="presParOf" srcId="{2AB7DC95-2E41-4168-BA2A-D42E747CB98F}" destId="{62BE9D1C-985C-49E2-9FC0-F90A23D28E72}" srcOrd="3" destOrd="0" presId="urn:microsoft.com/office/officeart/2005/8/layout/process4"/>
    <dgm:cxn modelId="{2C2A3B58-89A0-4C3F-9DCB-7E0CFC53CBCA}" type="presParOf" srcId="{2AB7DC95-2E41-4168-BA2A-D42E747CB98F}" destId="{396EFAC0-B9EC-4051-8417-EDD2BB1FB5E1}" srcOrd="4" destOrd="0" presId="urn:microsoft.com/office/officeart/2005/8/layout/process4"/>
    <dgm:cxn modelId="{562A728B-CB6B-484C-9667-C305EF6BC55C}" type="presParOf" srcId="{396EFAC0-B9EC-4051-8417-EDD2BB1FB5E1}" destId="{7D0D65D9-677B-45BD-822F-4DE238F8A167}" srcOrd="0" destOrd="0" presId="urn:microsoft.com/office/officeart/2005/8/layout/process4"/>
    <dgm:cxn modelId="{B4534D8D-F983-47DE-AF77-01FFD89465A1}" type="presParOf" srcId="{396EFAC0-B9EC-4051-8417-EDD2BB1FB5E1}" destId="{80574331-FEBE-4DB3-AC11-D167233E07C8}" srcOrd="1" destOrd="0" presId="urn:microsoft.com/office/officeart/2005/8/layout/process4"/>
    <dgm:cxn modelId="{E730EAAA-2D10-4624-9FFD-6B721CA9EE1E}" type="presParOf" srcId="{396EFAC0-B9EC-4051-8417-EDD2BB1FB5E1}" destId="{604BD257-8575-4BEE-89C6-917EDCAACB8F}" srcOrd="2" destOrd="0" presId="urn:microsoft.com/office/officeart/2005/8/layout/process4"/>
    <dgm:cxn modelId="{6D0DBCEA-0357-4383-868C-EDF4F4C532CD}" type="presParOf" srcId="{604BD257-8575-4BEE-89C6-917EDCAACB8F}" destId="{74818E4E-1095-4F66-846C-A3FBFE356FB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6669B-1DD0-4F68-A0A0-657BB03C2B7A}" type="doc">
      <dgm:prSet loTypeId="urn:microsoft.com/office/officeart/2005/8/layout/chevron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50B2DD80-665D-4957-ACFB-4616DE9933C6}">
      <dgm:prSet phldrT="[Текст]"/>
      <dgm:spPr>
        <a:solidFill>
          <a:schemeClr val="accent4">
            <a:lumMod val="75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E834A7-3010-4499-83AD-1E2FF7020839}" type="parTrans" cxnId="{3D2546C6-F51F-4006-A970-1AAA192994DB}">
      <dgm:prSet/>
      <dgm:spPr/>
      <dgm:t>
        <a:bodyPr/>
        <a:lstStyle/>
        <a:p>
          <a:endParaRPr lang="ru-RU"/>
        </a:p>
      </dgm:t>
    </dgm:pt>
    <dgm:pt modelId="{B46B0FD1-3542-40CA-AB2F-551E596D8AA7}" type="sibTrans" cxnId="{3D2546C6-F51F-4006-A970-1AAA192994DB}">
      <dgm:prSet/>
      <dgm:spPr/>
      <dgm:t>
        <a:bodyPr/>
        <a:lstStyle/>
        <a:p>
          <a:endParaRPr lang="ru-RU"/>
        </a:p>
      </dgm:t>
    </dgm:pt>
    <dgm:pt modelId="{1E0B7131-CF96-4205-97FC-456ADFDFC6AA}">
      <dgm:prSet phldrT="[Текст]" custT="1"/>
      <dgm:spPr>
        <a:solidFill>
          <a:schemeClr val="accent4">
            <a:lumMod val="75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Создание благоприятных условий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для осуществления инвестиционных вложений и ведения бизнеса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9300642-ED24-4710-9BF4-2154C7DEB0AB}" type="parTrans" cxnId="{34DCC344-A78F-4986-BDC0-30499B969513}">
      <dgm:prSet/>
      <dgm:spPr/>
      <dgm:t>
        <a:bodyPr/>
        <a:lstStyle/>
        <a:p>
          <a:endParaRPr lang="ru-RU"/>
        </a:p>
      </dgm:t>
    </dgm:pt>
    <dgm:pt modelId="{96AB0253-89E4-4BD7-912A-CED96326D49D}" type="sibTrans" cxnId="{34DCC344-A78F-4986-BDC0-30499B969513}">
      <dgm:prSet/>
      <dgm:spPr/>
      <dgm:t>
        <a:bodyPr/>
        <a:lstStyle/>
        <a:p>
          <a:endParaRPr lang="ru-RU"/>
        </a:p>
      </dgm:t>
    </dgm:pt>
    <dgm:pt modelId="{504B61E1-8F6C-4941-A2C3-796893854314}">
      <dgm:prSet phldrT="[Текст]"/>
      <dgm:spPr>
        <a:solidFill>
          <a:schemeClr val="accent4">
            <a:lumMod val="60000"/>
            <a:lumOff val="40000"/>
            <a:alpha val="70000"/>
          </a:schemeClr>
        </a:solidFill>
        <a:ln w="381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6FDA2B-834B-4205-B0A9-89E58F0E4A6F}" type="parTrans" cxnId="{174E4071-8A65-49C8-9358-FCCD6680AC54}">
      <dgm:prSet/>
      <dgm:spPr/>
      <dgm:t>
        <a:bodyPr/>
        <a:lstStyle/>
        <a:p>
          <a:endParaRPr lang="ru-RU"/>
        </a:p>
      </dgm:t>
    </dgm:pt>
    <dgm:pt modelId="{0E871B75-E320-42AB-997A-228B3A685B0F}" type="sibTrans" cxnId="{174E4071-8A65-49C8-9358-FCCD6680AC54}">
      <dgm:prSet/>
      <dgm:spPr/>
      <dgm:t>
        <a:bodyPr/>
        <a:lstStyle/>
        <a:p>
          <a:endParaRPr lang="ru-RU"/>
        </a:p>
      </dgm:t>
    </dgm:pt>
    <dgm:pt modelId="{F613F903-1D38-4FEF-92CC-271AAE1341DF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Информирование потенциальных инвесторов о возможностях развития бизнеса в районе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1883110-8780-42C6-9539-147F45BD3FB6}" type="parTrans" cxnId="{49CF7D2D-4148-400F-80A9-EF9B7FD927FB}">
      <dgm:prSet/>
      <dgm:spPr/>
      <dgm:t>
        <a:bodyPr/>
        <a:lstStyle/>
        <a:p>
          <a:endParaRPr lang="ru-RU"/>
        </a:p>
      </dgm:t>
    </dgm:pt>
    <dgm:pt modelId="{05C76DEE-A86D-41CC-ACDE-8BC6C3C1202A}" type="sibTrans" cxnId="{49CF7D2D-4148-400F-80A9-EF9B7FD927FB}">
      <dgm:prSet/>
      <dgm:spPr/>
      <dgm:t>
        <a:bodyPr/>
        <a:lstStyle/>
        <a:p>
          <a:endParaRPr lang="ru-RU"/>
        </a:p>
      </dgm:t>
    </dgm:pt>
    <dgm:pt modelId="{A26BB182-9757-4821-8257-E5AF201622DB}">
      <dgm:prSet phldrT="[Текст]"/>
      <dgm:spPr>
        <a:solidFill>
          <a:schemeClr val="accent4">
            <a:lumMod val="40000"/>
            <a:lumOff val="60000"/>
            <a:alpha val="50000"/>
          </a:schemeClr>
        </a:solidFill>
        <a:ln w="381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FCD3C9-863C-420B-A415-DAA8437D32E9}" type="parTrans" cxnId="{C8002E13-0020-4A94-AD2A-BB2EFBB6D55A}">
      <dgm:prSet/>
      <dgm:spPr/>
      <dgm:t>
        <a:bodyPr/>
        <a:lstStyle/>
        <a:p>
          <a:endParaRPr lang="ru-RU"/>
        </a:p>
      </dgm:t>
    </dgm:pt>
    <dgm:pt modelId="{C799EAA0-FDBC-40F7-BC36-EF13E8CD9838}" type="sibTrans" cxnId="{C8002E13-0020-4A94-AD2A-BB2EFBB6D55A}">
      <dgm:prSet/>
      <dgm:spPr/>
      <dgm:t>
        <a:bodyPr/>
        <a:lstStyle/>
        <a:p>
          <a:endParaRPr lang="ru-RU"/>
        </a:p>
      </dgm:t>
    </dgm:pt>
    <dgm:pt modelId="{D77A5D62-3792-4A93-8639-507C238099E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Комплексное развитие территорий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66BBDB8-8B61-4042-8350-69D028A180FA}" type="parTrans" cxnId="{2E77FA68-3CF0-41CE-BE6D-85A9AF7F357B}">
      <dgm:prSet/>
      <dgm:spPr/>
      <dgm:t>
        <a:bodyPr/>
        <a:lstStyle/>
        <a:p>
          <a:endParaRPr lang="ru-RU"/>
        </a:p>
      </dgm:t>
    </dgm:pt>
    <dgm:pt modelId="{D116B999-9C3D-4719-A78E-E4B229A6CD58}" type="sibTrans" cxnId="{2E77FA68-3CF0-41CE-BE6D-85A9AF7F357B}">
      <dgm:prSet/>
      <dgm:spPr/>
      <dgm:t>
        <a:bodyPr/>
        <a:lstStyle/>
        <a:p>
          <a:endParaRPr lang="ru-RU"/>
        </a:p>
      </dgm:t>
    </dgm:pt>
    <dgm:pt modelId="{0E2F62A0-15F2-46AB-B9D7-20AD9DD510BE}" type="pres">
      <dgm:prSet presAssocID="{6AD6669B-1DD0-4F68-A0A0-657BB03C2B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E89844-0813-436B-B0CC-D765AC4FE15E}" type="pres">
      <dgm:prSet presAssocID="{50B2DD80-665D-4957-ACFB-4616DE9933C6}" presName="composite" presStyleCnt="0"/>
      <dgm:spPr/>
    </dgm:pt>
    <dgm:pt modelId="{20BC9BEF-9453-4AF5-8918-E7DA10A92B30}" type="pres">
      <dgm:prSet presAssocID="{50B2DD80-665D-4957-ACFB-4616DE9933C6}" presName="parentText" presStyleLbl="alignNode1" presStyleIdx="0" presStyleCnt="3" custLinFactNeighborX="-10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66E87-3FCC-45C1-8019-122B0ADE20DB}" type="pres">
      <dgm:prSet presAssocID="{50B2DD80-665D-4957-ACFB-4616DE9933C6}" presName="descendantText" presStyleLbl="alignAcc1" presStyleIdx="0" presStyleCnt="3" custLinFactNeighborX="154" custLinFactNeighborY="-1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87C1F-34BD-4262-9FEF-FCDD6BF40C26}" type="pres">
      <dgm:prSet presAssocID="{B46B0FD1-3542-40CA-AB2F-551E596D8AA7}" presName="sp" presStyleCnt="0"/>
      <dgm:spPr/>
    </dgm:pt>
    <dgm:pt modelId="{1E25E158-7FC9-4764-84D1-653450C4BE5C}" type="pres">
      <dgm:prSet presAssocID="{504B61E1-8F6C-4941-A2C3-796893854314}" presName="composite" presStyleCnt="0"/>
      <dgm:spPr/>
    </dgm:pt>
    <dgm:pt modelId="{90F37375-7342-495F-844B-6DE2BABD71EF}" type="pres">
      <dgm:prSet presAssocID="{504B61E1-8F6C-4941-A2C3-79689385431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97CCB-F1F4-4624-9381-DEA125DC5A52}" type="pres">
      <dgm:prSet presAssocID="{504B61E1-8F6C-4941-A2C3-79689385431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F9020-BD1C-4660-AF3B-D367EB90F01E}" type="pres">
      <dgm:prSet presAssocID="{0E871B75-E320-42AB-997A-228B3A685B0F}" presName="sp" presStyleCnt="0"/>
      <dgm:spPr/>
    </dgm:pt>
    <dgm:pt modelId="{A7FB2DCE-7CC7-4D81-9F36-9B6755CFE9C7}" type="pres">
      <dgm:prSet presAssocID="{A26BB182-9757-4821-8257-E5AF201622DB}" presName="composite" presStyleCnt="0"/>
      <dgm:spPr/>
    </dgm:pt>
    <dgm:pt modelId="{649BA488-7F5F-4BD7-BBC8-2E69C49CEAB8}" type="pres">
      <dgm:prSet presAssocID="{A26BB182-9757-4821-8257-E5AF201622D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985C4-9BFB-4D29-BDBA-8D70DAC0B9BE}" type="pres">
      <dgm:prSet presAssocID="{A26BB182-9757-4821-8257-E5AF201622D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D082A8-4A5E-4298-9506-21A0D7EF0307}" type="presOf" srcId="{50B2DD80-665D-4957-ACFB-4616DE9933C6}" destId="{20BC9BEF-9453-4AF5-8918-E7DA10A92B30}" srcOrd="0" destOrd="0" presId="urn:microsoft.com/office/officeart/2005/8/layout/chevron2"/>
    <dgm:cxn modelId="{CD6B87A1-0329-4B9E-9F7B-48F7068CD625}" type="presOf" srcId="{A26BB182-9757-4821-8257-E5AF201622DB}" destId="{649BA488-7F5F-4BD7-BBC8-2E69C49CEAB8}" srcOrd="0" destOrd="0" presId="urn:microsoft.com/office/officeart/2005/8/layout/chevron2"/>
    <dgm:cxn modelId="{74E72050-7A90-4CE1-BE83-0D45CF450ED5}" type="presOf" srcId="{F613F903-1D38-4FEF-92CC-271AAE1341DF}" destId="{9D397CCB-F1F4-4624-9381-DEA125DC5A52}" srcOrd="0" destOrd="0" presId="urn:microsoft.com/office/officeart/2005/8/layout/chevron2"/>
    <dgm:cxn modelId="{94262C5C-15D2-4072-AF6F-F2AFA758075D}" type="presOf" srcId="{D77A5D62-3792-4A93-8639-507C238099EF}" destId="{D4F985C4-9BFB-4D29-BDBA-8D70DAC0B9BE}" srcOrd="0" destOrd="0" presId="urn:microsoft.com/office/officeart/2005/8/layout/chevron2"/>
    <dgm:cxn modelId="{BDF66BED-4D15-47EA-A855-8F25A29817ED}" type="presOf" srcId="{1E0B7131-CF96-4205-97FC-456ADFDFC6AA}" destId="{18A66E87-3FCC-45C1-8019-122B0ADE20DB}" srcOrd="0" destOrd="0" presId="urn:microsoft.com/office/officeart/2005/8/layout/chevron2"/>
    <dgm:cxn modelId="{34DCC344-A78F-4986-BDC0-30499B969513}" srcId="{50B2DD80-665D-4957-ACFB-4616DE9933C6}" destId="{1E0B7131-CF96-4205-97FC-456ADFDFC6AA}" srcOrd="0" destOrd="0" parTransId="{19300642-ED24-4710-9BF4-2154C7DEB0AB}" sibTransId="{96AB0253-89E4-4BD7-912A-CED96326D49D}"/>
    <dgm:cxn modelId="{C8002E13-0020-4A94-AD2A-BB2EFBB6D55A}" srcId="{6AD6669B-1DD0-4F68-A0A0-657BB03C2B7A}" destId="{A26BB182-9757-4821-8257-E5AF201622DB}" srcOrd="2" destOrd="0" parTransId="{59FCD3C9-863C-420B-A415-DAA8437D32E9}" sibTransId="{C799EAA0-FDBC-40F7-BC36-EF13E8CD9838}"/>
    <dgm:cxn modelId="{53B4037B-7501-49B6-A52B-C0F1359FD590}" type="presOf" srcId="{6AD6669B-1DD0-4F68-A0A0-657BB03C2B7A}" destId="{0E2F62A0-15F2-46AB-B9D7-20AD9DD510BE}" srcOrd="0" destOrd="0" presId="urn:microsoft.com/office/officeart/2005/8/layout/chevron2"/>
    <dgm:cxn modelId="{D98DC574-A9F4-4355-B9E5-23180B0EB465}" type="presOf" srcId="{504B61E1-8F6C-4941-A2C3-796893854314}" destId="{90F37375-7342-495F-844B-6DE2BABD71EF}" srcOrd="0" destOrd="0" presId="urn:microsoft.com/office/officeart/2005/8/layout/chevron2"/>
    <dgm:cxn modelId="{2E77FA68-3CF0-41CE-BE6D-85A9AF7F357B}" srcId="{A26BB182-9757-4821-8257-E5AF201622DB}" destId="{D77A5D62-3792-4A93-8639-507C238099EF}" srcOrd="0" destOrd="0" parTransId="{966BBDB8-8B61-4042-8350-69D028A180FA}" sibTransId="{D116B999-9C3D-4719-A78E-E4B229A6CD58}"/>
    <dgm:cxn modelId="{174E4071-8A65-49C8-9358-FCCD6680AC54}" srcId="{6AD6669B-1DD0-4F68-A0A0-657BB03C2B7A}" destId="{504B61E1-8F6C-4941-A2C3-796893854314}" srcOrd="1" destOrd="0" parTransId="{1F6FDA2B-834B-4205-B0A9-89E58F0E4A6F}" sibTransId="{0E871B75-E320-42AB-997A-228B3A685B0F}"/>
    <dgm:cxn modelId="{3D2546C6-F51F-4006-A970-1AAA192994DB}" srcId="{6AD6669B-1DD0-4F68-A0A0-657BB03C2B7A}" destId="{50B2DD80-665D-4957-ACFB-4616DE9933C6}" srcOrd="0" destOrd="0" parTransId="{8BE834A7-3010-4499-83AD-1E2FF7020839}" sibTransId="{B46B0FD1-3542-40CA-AB2F-551E596D8AA7}"/>
    <dgm:cxn modelId="{49CF7D2D-4148-400F-80A9-EF9B7FD927FB}" srcId="{504B61E1-8F6C-4941-A2C3-796893854314}" destId="{F613F903-1D38-4FEF-92CC-271AAE1341DF}" srcOrd="0" destOrd="0" parTransId="{F1883110-8780-42C6-9539-147F45BD3FB6}" sibTransId="{05C76DEE-A86D-41CC-ACDE-8BC6C3C1202A}"/>
    <dgm:cxn modelId="{635D6284-8DF8-4946-A231-23BDF694C34A}" type="presParOf" srcId="{0E2F62A0-15F2-46AB-B9D7-20AD9DD510BE}" destId="{4FE89844-0813-436B-B0CC-D765AC4FE15E}" srcOrd="0" destOrd="0" presId="urn:microsoft.com/office/officeart/2005/8/layout/chevron2"/>
    <dgm:cxn modelId="{9029FEBE-C8C9-404D-AA57-C4B9F17A7582}" type="presParOf" srcId="{4FE89844-0813-436B-B0CC-D765AC4FE15E}" destId="{20BC9BEF-9453-4AF5-8918-E7DA10A92B30}" srcOrd="0" destOrd="0" presId="urn:microsoft.com/office/officeart/2005/8/layout/chevron2"/>
    <dgm:cxn modelId="{F4BE29F6-4C0E-44ED-BA61-927677C521AA}" type="presParOf" srcId="{4FE89844-0813-436B-B0CC-D765AC4FE15E}" destId="{18A66E87-3FCC-45C1-8019-122B0ADE20DB}" srcOrd="1" destOrd="0" presId="urn:microsoft.com/office/officeart/2005/8/layout/chevron2"/>
    <dgm:cxn modelId="{2B086A9C-FB44-4AD5-9335-403136585CFB}" type="presParOf" srcId="{0E2F62A0-15F2-46AB-B9D7-20AD9DD510BE}" destId="{88B87C1F-34BD-4262-9FEF-FCDD6BF40C26}" srcOrd="1" destOrd="0" presId="urn:microsoft.com/office/officeart/2005/8/layout/chevron2"/>
    <dgm:cxn modelId="{F6F9E63E-1AA7-4F20-AF1A-BE4165C138DB}" type="presParOf" srcId="{0E2F62A0-15F2-46AB-B9D7-20AD9DD510BE}" destId="{1E25E158-7FC9-4764-84D1-653450C4BE5C}" srcOrd="2" destOrd="0" presId="urn:microsoft.com/office/officeart/2005/8/layout/chevron2"/>
    <dgm:cxn modelId="{8FAE2D80-AEF1-4342-9DFA-44669F4BD7D7}" type="presParOf" srcId="{1E25E158-7FC9-4764-84D1-653450C4BE5C}" destId="{90F37375-7342-495F-844B-6DE2BABD71EF}" srcOrd="0" destOrd="0" presId="urn:microsoft.com/office/officeart/2005/8/layout/chevron2"/>
    <dgm:cxn modelId="{DC27FA8B-2D7B-42C1-AB27-F8A869171CF9}" type="presParOf" srcId="{1E25E158-7FC9-4764-84D1-653450C4BE5C}" destId="{9D397CCB-F1F4-4624-9381-DEA125DC5A52}" srcOrd="1" destOrd="0" presId="urn:microsoft.com/office/officeart/2005/8/layout/chevron2"/>
    <dgm:cxn modelId="{7411F403-2006-420E-AFFE-FB956DBFB64B}" type="presParOf" srcId="{0E2F62A0-15F2-46AB-B9D7-20AD9DD510BE}" destId="{937F9020-BD1C-4660-AF3B-D367EB90F01E}" srcOrd="3" destOrd="0" presId="urn:microsoft.com/office/officeart/2005/8/layout/chevron2"/>
    <dgm:cxn modelId="{2398C986-B62E-4C1A-9413-2FEA0CFA371C}" type="presParOf" srcId="{0E2F62A0-15F2-46AB-B9D7-20AD9DD510BE}" destId="{A7FB2DCE-7CC7-4D81-9F36-9B6755CFE9C7}" srcOrd="4" destOrd="0" presId="urn:microsoft.com/office/officeart/2005/8/layout/chevron2"/>
    <dgm:cxn modelId="{8B87324C-DA73-48E9-AFCE-8CFB4A2FDB2D}" type="presParOf" srcId="{A7FB2DCE-7CC7-4D81-9F36-9B6755CFE9C7}" destId="{649BA488-7F5F-4BD7-BBC8-2E69C49CEAB8}" srcOrd="0" destOrd="0" presId="urn:microsoft.com/office/officeart/2005/8/layout/chevron2"/>
    <dgm:cxn modelId="{0F290CF5-0C42-40F7-91EF-509D30D953F1}" type="presParOf" srcId="{A7FB2DCE-7CC7-4D81-9F36-9B6755CFE9C7}" destId="{D4F985C4-9BFB-4D29-BDBA-8D70DAC0B9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BA17FC-93AF-4A0F-B627-7EF485BFF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67E2CC-3E89-4807-AA48-E20F2DC4DFA4}">
      <dgm:prSet phldrT="[Текст]"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1.СЕЛЬСКОЕ ХОЗЯЙСТВО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8A9797-2220-4B38-976D-283919CBBE44}" type="parTrans" cxnId="{7C19DE0A-932F-4E11-ADC4-D7D78BA6FE81}">
      <dgm:prSet/>
      <dgm:spPr/>
      <dgm:t>
        <a:bodyPr/>
        <a:lstStyle/>
        <a:p>
          <a:endParaRPr lang="ru-RU"/>
        </a:p>
      </dgm:t>
    </dgm:pt>
    <dgm:pt modelId="{CCAAEF28-089B-4BCA-83FA-AB10F2B94574}" type="sibTrans" cxnId="{7C19DE0A-932F-4E11-ADC4-D7D78BA6FE81}">
      <dgm:prSet/>
      <dgm:spPr/>
      <dgm:t>
        <a:bodyPr/>
        <a:lstStyle/>
        <a:p>
          <a:endParaRPr lang="ru-RU"/>
        </a:p>
      </dgm:t>
    </dgm:pt>
    <dgm:pt modelId="{69C90608-9A10-4926-9DDC-A684E61D5C23}">
      <dgm:prSet phldrT="[Текст]"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2.ТУРИЗМ И СПОРТ 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33A816-89B0-4EBF-B0E5-2E056AC4E119}" type="parTrans" cxnId="{E11D6F04-4996-4A5C-AE7F-6D76800263AF}">
      <dgm:prSet/>
      <dgm:spPr/>
      <dgm:t>
        <a:bodyPr/>
        <a:lstStyle/>
        <a:p>
          <a:endParaRPr lang="ru-RU"/>
        </a:p>
      </dgm:t>
    </dgm:pt>
    <dgm:pt modelId="{AB32F4F0-0ED0-477F-BFF0-5D7724DFCDBA}" type="sibTrans" cxnId="{E11D6F04-4996-4A5C-AE7F-6D76800263AF}">
      <dgm:prSet/>
      <dgm:spPr/>
      <dgm:t>
        <a:bodyPr/>
        <a:lstStyle/>
        <a:p>
          <a:endParaRPr lang="ru-RU"/>
        </a:p>
      </dgm:t>
    </dgm:pt>
    <dgm:pt modelId="{E0EF4883-D0FB-49A3-8975-A249856BA1ED}">
      <dgm:prSet phldrT="[Текст]"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3.ОБРАБАТЫВАЮЩИЕ ПРОИЗВОДСТВА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238D-EF53-4383-81ED-E3F2E057606D}" type="parTrans" cxnId="{00B242F8-E857-407A-8388-9DD9BA9D3054}">
      <dgm:prSet/>
      <dgm:spPr/>
      <dgm:t>
        <a:bodyPr/>
        <a:lstStyle/>
        <a:p>
          <a:endParaRPr lang="ru-RU"/>
        </a:p>
      </dgm:t>
    </dgm:pt>
    <dgm:pt modelId="{4A877C98-67BD-4AA4-A2AF-05610E7B2240}" type="sibTrans" cxnId="{00B242F8-E857-407A-8388-9DD9BA9D3054}">
      <dgm:prSet/>
      <dgm:spPr/>
      <dgm:t>
        <a:bodyPr/>
        <a:lstStyle/>
        <a:p>
          <a:endParaRPr lang="ru-RU"/>
        </a:p>
      </dgm:t>
    </dgm:pt>
    <dgm:pt modelId="{8B101D8F-DB81-41F4-9816-379B9F50AD6A}">
      <dgm:prSet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4.ТРАНСПОРТИРОВКА И ХРАНЕНИЕ </a:t>
          </a:r>
        </a:p>
      </dgm:t>
    </dgm:pt>
    <dgm:pt modelId="{DAAC9A6C-3C25-448A-93B9-4EC4A9875856}" type="parTrans" cxnId="{B8884C51-43E4-4F5E-A2D4-D5E02D756F52}">
      <dgm:prSet/>
      <dgm:spPr/>
      <dgm:t>
        <a:bodyPr/>
        <a:lstStyle/>
        <a:p>
          <a:endParaRPr lang="ru-RU"/>
        </a:p>
      </dgm:t>
    </dgm:pt>
    <dgm:pt modelId="{F8769CB5-BA46-4ADB-8E64-DCFC5305D0D8}" type="sibTrans" cxnId="{B8884C51-43E4-4F5E-A2D4-D5E02D756F52}">
      <dgm:prSet/>
      <dgm:spPr/>
      <dgm:t>
        <a:bodyPr/>
        <a:lstStyle/>
        <a:p>
          <a:endParaRPr lang="ru-RU"/>
        </a:p>
      </dgm:t>
    </dgm:pt>
    <dgm:pt modelId="{167344CC-37B4-4042-AB62-2593C7A50698}" type="pres">
      <dgm:prSet presAssocID="{EDBA17FC-93AF-4A0F-B627-7EF485BFFAC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AF6A7E-F396-4BB3-B4F3-379F68D97933}" type="pres">
      <dgm:prSet presAssocID="{3567E2CC-3E89-4807-AA48-E20F2DC4DFA4}" presName="comp" presStyleCnt="0"/>
      <dgm:spPr/>
    </dgm:pt>
    <dgm:pt modelId="{46F84307-CC53-4614-B89A-022124F28EAC}" type="pres">
      <dgm:prSet presAssocID="{3567E2CC-3E89-4807-AA48-E20F2DC4DFA4}" presName="box" presStyleLbl="node1" presStyleIdx="0" presStyleCnt="4" custLinFactNeighborX="-2097" custLinFactNeighborY="5010"/>
      <dgm:spPr/>
      <dgm:t>
        <a:bodyPr/>
        <a:lstStyle/>
        <a:p>
          <a:endParaRPr lang="ru-RU"/>
        </a:p>
      </dgm:t>
    </dgm:pt>
    <dgm:pt modelId="{09E00FB9-3436-423F-BBA5-96B5917C48C3}" type="pres">
      <dgm:prSet presAssocID="{3567E2CC-3E89-4807-AA48-E20F2DC4DFA4}" presName="img" presStyleLbl="fgImgPlace1" presStyleIdx="0" presStyleCnt="4" custScaleY="1249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AB3326-AEC0-44D7-BADC-93AE8BA38B60}" type="pres">
      <dgm:prSet presAssocID="{3567E2CC-3E89-4807-AA48-E20F2DC4DFA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68931-711C-4208-AAD3-A0F4F4427D63}" type="pres">
      <dgm:prSet presAssocID="{CCAAEF28-089B-4BCA-83FA-AB10F2B94574}" presName="spacer" presStyleCnt="0"/>
      <dgm:spPr/>
    </dgm:pt>
    <dgm:pt modelId="{EDB0009C-3F8F-40DD-9447-C3EBC078C56F}" type="pres">
      <dgm:prSet presAssocID="{69C90608-9A10-4926-9DDC-A684E61D5C23}" presName="comp" presStyleCnt="0"/>
      <dgm:spPr/>
    </dgm:pt>
    <dgm:pt modelId="{A129BFC3-45FA-43D0-B973-27EC1885779E}" type="pres">
      <dgm:prSet presAssocID="{69C90608-9A10-4926-9DDC-A684E61D5C23}" presName="box" presStyleLbl="node1" presStyleIdx="1" presStyleCnt="4" custLinFactNeighborX="2008" custLinFactNeighborY="3340"/>
      <dgm:spPr/>
      <dgm:t>
        <a:bodyPr/>
        <a:lstStyle/>
        <a:p>
          <a:endParaRPr lang="ru-RU"/>
        </a:p>
      </dgm:t>
    </dgm:pt>
    <dgm:pt modelId="{14B3A0FA-C577-473F-ABCF-D77ED2D20DDC}" type="pres">
      <dgm:prSet presAssocID="{69C90608-9A10-4926-9DDC-A684E61D5C23}" presName="img" presStyleLbl="fgImgPlace1" presStyleIdx="1" presStyleCnt="4" custScaleY="133543" custLinFactY="-43423" custLinFactNeighborX="-1167" custLinFactNeighborY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985AE9-B1C1-4F86-A7F2-1EC1C6A9FE4C}" type="pres">
      <dgm:prSet presAssocID="{69C90608-9A10-4926-9DDC-A684E61D5C2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286D2-E875-4B1A-9789-EAD3C85214F1}" type="pres">
      <dgm:prSet presAssocID="{AB32F4F0-0ED0-477F-BFF0-5D7724DFCDBA}" presName="spacer" presStyleCnt="0"/>
      <dgm:spPr/>
    </dgm:pt>
    <dgm:pt modelId="{1A7ED444-48BF-433A-9735-CB42D12A05D8}" type="pres">
      <dgm:prSet presAssocID="{E0EF4883-D0FB-49A3-8975-A249856BA1ED}" presName="comp" presStyleCnt="0"/>
      <dgm:spPr/>
    </dgm:pt>
    <dgm:pt modelId="{8CDDA830-D5AF-4193-80E9-B2455D152C35}" type="pres">
      <dgm:prSet presAssocID="{E0EF4883-D0FB-49A3-8975-A249856BA1ED}" presName="box" presStyleLbl="node1" presStyleIdx="2" presStyleCnt="4"/>
      <dgm:spPr/>
      <dgm:t>
        <a:bodyPr/>
        <a:lstStyle/>
        <a:p>
          <a:endParaRPr lang="ru-RU"/>
        </a:p>
      </dgm:t>
    </dgm:pt>
    <dgm:pt modelId="{1D2A1BBD-D53D-484C-A288-19317721766E}" type="pres">
      <dgm:prSet presAssocID="{E0EF4883-D0FB-49A3-8975-A249856BA1ED}" presName="img" presStyleLbl="fgImgPlace1" presStyleIdx="2" presStyleCnt="4" custLinFactNeighborX="-2918" custLinFactNeighborY="-402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7AEFF00-F2EF-425B-A838-DE1E3D168BE1}" type="pres">
      <dgm:prSet presAssocID="{E0EF4883-D0FB-49A3-8975-A249856BA1E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EF4A6-3E10-4D4B-B600-994F94636033}" type="pres">
      <dgm:prSet presAssocID="{4A877C98-67BD-4AA4-A2AF-05610E7B2240}" presName="spacer" presStyleCnt="0"/>
      <dgm:spPr/>
    </dgm:pt>
    <dgm:pt modelId="{E2C9196B-F0A6-417C-8223-894F2838BC91}" type="pres">
      <dgm:prSet presAssocID="{8B101D8F-DB81-41F4-9816-379B9F50AD6A}" presName="comp" presStyleCnt="0"/>
      <dgm:spPr/>
    </dgm:pt>
    <dgm:pt modelId="{E5E85544-704A-4E40-9B44-435664448DF4}" type="pres">
      <dgm:prSet presAssocID="{8B101D8F-DB81-41F4-9816-379B9F50AD6A}" presName="box" presStyleLbl="node1" presStyleIdx="3" presStyleCnt="4"/>
      <dgm:spPr/>
      <dgm:t>
        <a:bodyPr/>
        <a:lstStyle/>
        <a:p>
          <a:endParaRPr lang="ru-RU"/>
        </a:p>
      </dgm:t>
    </dgm:pt>
    <dgm:pt modelId="{FBD31E48-5AE6-411E-A44A-953D1AEEAA07}" type="pres">
      <dgm:prSet presAssocID="{8B101D8F-DB81-41F4-9816-379B9F50AD6A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A2A4438-A0BF-4E9C-90F8-495C2CE609B3}" type="pres">
      <dgm:prSet presAssocID="{8B101D8F-DB81-41F4-9816-379B9F50AD6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84C51-43E4-4F5E-A2D4-D5E02D756F52}" srcId="{EDBA17FC-93AF-4A0F-B627-7EF485BFFAC7}" destId="{8B101D8F-DB81-41F4-9816-379B9F50AD6A}" srcOrd="3" destOrd="0" parTransId="{DAAC9A6C-3C25-448A-93B9-4EC4A9875856}" sibTransId="{F8769CB5-BA46-4ADB-8E64-DCFC5305D0D8}"/>
    <dgm:cxn modelId="{3A6049E0-DC48-43BF-B3C0-AA1C8D205835}" type="presOf" srcId="{E0EF4883-D0FB-49A3-8975-A249856BA1ED}" destId="{8CDDA830-D5AF-4193-80E9-B2455D152C35}" srcOrd="0" destOrd="0" presId="urn:microsoft.com/office/officeart/2005/8/layout/vList4"/>
    <dgm:cxn modelId="{2CBEAC97-2959-46E7-9005-B0A6C4B58B38}" type="presOf" srcId="{69C90608-9A10-4926-9DDC-A684E61D5C23}" destId="{A129BFC3-45FA-43D0-B973-27EC1885779E}" srcOrd="0" destOrd="0" presId="urn:microsoft.com/office/officeart/2005/8/layout/vList4"/>
    <dgm:cxn modelId="{00B242F8-E857-407A-8388-9DD9BA9D3054}" srcId="{EDBA17FC-93AF-4A0F-B627-7EF485BFFAC7}" destId="{E0EF4883-D0FB-49A3-8975-A249856BA1ED}" srcOrd="2" destOrd="0" parTransId="{F9C8238D-EF53-4383-81ED-E3F2E057606D}" sibTransId="{4A877C98-67BD-4AA4-A2AF-05610E7B2240}"/>
    <dgm:cxn modelId="{CADB9835-5D4D-4A4B-B084-B4E085E23B14}" type="presOf" srcId="{E0EF4883-D0FB-49A3-8975-A249856BA1ED}" destId="{E7AEFF00-F2EF-425B-A838-DE1E3D168BE1}" srcOrd="1" destOrd="0" presId="urn:microsoft.com/office/officeart/2005/8/layout/vList4"/>
    <dgm:cxn modelId="{4F51515D-31F2-461A-BF24-67843AD4B39B}" type="presOf" srcId="{8B101D8F-DB81-41F4-9816-379B9F50AD6A}" destId="{E5E85544-704A-4E40-9B44-435664448DF4}" srcOrd="0" destOrd="0" presId="urn:microsoft.com/office/officeart/2005/8/layout/vList4"/>
    <dgm:cxn modelId="{A9084587-4E36-4C1C-8170-6EA48DD09EB5}" type="presOf" srcId="{EDBA17FC-93AF-4A0F-B627-7EF485BFFAC7}" destId="{167344CC-37B4-4042-AB62-2593C7A50698}" srcOrd="0" destOrd="0" presId="urn:microsoft.com/office/officeart/2005/8/layout/vList4"/>
    <dgm:cxn modelId="{467A39C6-8400-468E-BD42-AFC2B7D31012}" type="presOf" srcId="{69C90608-9A10-4926-9DDC-A684E61D5C23}" destId="{FF985AE9-B1C1-4F86-A7F2-1EC1C6A9FE4C}" srcOrd="1" destOrd="0" presId="urn:microsoft.com/office/officeart/2005/8/layout/vList4"/>
    <dgm:cxn modelId="{E11D6F04-4996-4A5C-AE7F-6D76800263AF}" srcId="{EDBA17FC-93AF-4A0F-B627-7EF485BFFAC7}" destId="{69C90608-9A10-4926-9DDC-A684E61D5C23}" srcOrd="1" destOrd="0" parTransId="{1633A816-89B0-4EBF-B0E5-2E056AC4E119}" sibTransId="{AB32F4F0-0ED0-477F-BFF0-5D7724DFCDBA}"/>
    <dgm:cxn modelId="{7C19DE0A-932F-4E11-ADC4-D7D78BA6FE81}" srcId="{EDBA17FC-93AF-4A0F-B627-7EF485BFFAC7}" destId="{3567E2CC-3E89-4807-AA48-E20F2DC4DFA4}" srcOrd="0" destOrd="0" parTransId="{208A9797-2220-4B38-976D-283919CBBE44}" sibTransId="{CCAAEF28-089B-4BCA-83FA-AB10F2B94574}"/>
    <dgm:cxn modelId="{F686229A-F5EE-486F-93EB-F9199CFB8167}" type="presOf" srcId="{8B101D8F-DB81-41F4-9816-379B9F50AD6A}" destId="{3A2A4438-A0BF-4E9C-90F8-495C2CE609B3}" srcOrd="1" destOrd="0" presId="urn:microsoft.com/office/officeart/2005/8/layout/vList4"/>
    <dgm:cxn modelId="{F6ED7374-7F81-41D9-9FDE-EFD6074445DC}" type="presOf" srcId="{3567E2CC-3E89-4807-AA48-E20F2DC4DFA4}" destId="{FFAB3326-AEC0-44D7-BADC-93AE8BA38B60}" srcOrd="1" destOrd="0" presId="urn:microsoft.com/office/officeart/2005/8/layout/vList4"/>
    <dgm:cxn modelId="{FFB09E1B-C37E-4073-A55C-DF88BCA6785E}" type="presOf" srcId="{3567E2CC-3E89-4807-AA48-E20F2DC4DFA4}" destId="{46F84307-CC53-4614-B89A-022124F28EAC}" srcOrd="0" destOrd="0" presId="urn:microsoft.com/office/officeart/2005/8/layout/vList4"/>
    <dgm:cxn modelId="{C66FAB8C-7428-4E87-8F45-19A564C61AD9}" type="presParOf" srcId="{167344CC-37B4-4042-AB62-2593C7A50698}" destId="{4AAF6A7E-F396-4BB3-B4F3-379F68D97933}" srcOrd="0" destOrd="0" presId="urn:microsoft.com/office/officeart/2005/8/layout/vList4"/>
    <dgm:cxn modelId="{0CAC3757-77C7-4293-8D55-2D515128EBC1}" type="presParOf" srcId="{4AAF6A7E-F396-4BB3-B4F3-379F68D97933}" destId="{46F84307-CC53-4614-B89A-022124F28EAC}" srcOrd="0" destOrd="0" presId="urn:microsoft.com/office/officeart/2005/8/layout/vList4"/>
    <dgm:cxn modelId="{480B3B02-1706-409A-88D1-4C8A40B95BED}" type="presParOf" srcId="{4AAF6A7E-F396-4BB3-B4F3-379F68D97933}" destId="{09E00FB9-3436-423F-BBA5-96B5917C48C3}" srcOrd="1" destOrd="0" presId="urn:microsoft.com/office/officeart/2005/8/layout/vList4"/>
    <dgm:cxn modelId="{C0CFA6BF-0470-4B16-9BF1-442AA5197F70}" type="presParOf" srcId="{4AAF6A7E-F396-4BB3-B4F3-379F68D97933}" destId="{FFAB3326-AEC0-44D7-BADC-93AE8BA38B60}" srcOrd="2" destOrd="0" presId="urn:microsoft.com/office/officeart/2005/8/layout/vList4"/>
    <dgm:cxn modelId="{2A9F5524-BEB2-4D2B-BE47-8FE0713BDE34}" type="presParOf" srcId="{167344CC-37B4-4042-AB62-2593C7A50698}" destId="{A3268931-711C-4208-AAD3-A0F4F4427D63}" srcOrd="1" destOrd="0" presId="urn:microsoft.com/office/officeart/2005/8/layout/vList4"/>
    <dgm:cxn modelId="{AE668D3B-03F9-423C-B489-0D894281B549}" type="presParOf" srcId="{167344CC-37B4-4042-AB62-2593C7A50698}" destId="{EDB0009C-3F8F-40DD-9447-C3EBC078C56F}" srcOrd="2" destOrd="0" presId="urn:microsoft.com/office/officeart/2005/8/layout/vList4"/>
    <dgm:cxn modelId="{B5A5C21B-4E2E-4CB4-A610-B6DAAFAB52F8}" type="presParOf" srcId="{EDB0009C-3F8F-40DD-9447-C3EBC078C56F}" destId="{A129BFC3-45FA-43D0-B973-27EC1885779E}" srcOrd="0" destOrd="0" presId="urn:microsoft.com/office/officeart/2005/8/layout/vList4"/>
    <dgm:cxn modelId="{C5E35464-CA52-4ADF-8585-CC5722926AAE}" type="presParOf" srcId="{EDB0009C-3F8F-40DD-9447-C3EBC078C56F}" destId="{14B3A0FA-C577-473F-ABCF-D77ED2D20DDC}" srcOrd="1" destOrd="0" presId="urn:microsoft.com/office/officeart/2005/8/layout/vList4"/>
    <dgm:cxn modelId="{7E9A4A65-F045-4E08-87B2-9D1B1D37A420}" type="presParOf" srcId="{EDB0009C-3F8F-40DD-9447-C3EBC078C56F}" destId="{FF985AE9-B1C1-4F86-A7F2-1EC1C6A9FE4C}" srcOrd="2" destOrd="0" presId="urn:microsoft.com/office/officeart/2005/8/layout/vList4"/>
    <dgm:cxn modelId="{1E52CC3C-3D8F-4F1C-A210-3179BBA902A9}" type="presParOf" srcId="{167344CC-37B4-4042-AB62-2593C7A50698}" destId="{227286D2-E875-4B1A-9789-EAD3C85214F1}" srcOrd="3" destOrd="0" presId="urn:microsoft.com/office/officeart/2005/8/layout/vList4"/>
    <dgm:cxn modelId="{F99AE935-36D8-4E1C-AF03-A4A75DA93BD9}" type="presParOf" srcId="{167344CC-37B4-4042-AB62-2593C7A50698}" destId="{1A7ED444-48BF-433A-9735-CB42D12A05D8}" srcOrd="4" destOrd="0" presId="urn:microsoft.com/office/officeart/2005/8/layout/vList4"/>
    <dgm:cxn modelId="{E9FC3096-E897-44E0-B3D9-353994463BE2}" type="presParOf" srcId="{1A7ED444-48BF-433A-9735-CB42D12A05D8}" destId="{8CDDA830-D5AF-4193-80E9-B2455D152C35}" srcOrd="0" destOrd="0" presId="urn:microsoft.com/office/officeart/2005/8/layout/vList4"/>
    <dgm:cxn modelId="{22C9EC35-115E-4AA0-B79D-8044ED1652A4}" type="presParOf" srcId="{1A7ED444-48BF-433A-9735-CB42D12A05D8}" destId="{1D2A1BBD-D53D-484C-A288-19317721766E}" srcOrd="1" destOrd="0" presId="urn:microsoft.com/office/officeart/2005/8/layout/vList4"/>
    <dgm:cxn modelId="{296D6964-8D78-49BA-B9B4-4728BC7F5070}" type="presParOf" srcId="{1A7ED444-48BF-433A-9735-CB42D12A05D8}" destId="{E7AEFF00-F2EF-425B-A838-DE1E3D168BE1}" srcOrd="2" destOrd="0" presId="urn:microsoft.com/office/officeart/2005/8/layout/vList4"/>
    <dgm:cxn modelId="{3ECCB586-E556-4CE4-AC5A-E22CF472F828}" type="presParOf" srcId="{167344CC-37B4-4042-AB62-2593C7A50698}" destId="{83DEF4A6-3E10-4D4B-B600-994F94636033}" srcOrd="5" destOrd="0" presId="urn:microsoft.com/office/officeart/2005/8/layout/vList4"/>
    <dgm:cxn modelId="{9D7F957A-43D5-4992-9921-76857E278AB4}" type="presParOf" srcId="{167344CC-37B4-4042-AB62-2593C7A50698}" destId="{E2C9196B-F0A6-417C-8223-894F2838BC91}" srcOrd="6" destOrd="0" presId="urn:microsoft.com/office/officeart/2005/8/layout/vList4"/>
    <dgm:cxn modelId="{5818EB02-091B-4E02-B68B-BB3BC1B697A1}" type="presParOf" srcId="{E2C9196B-F0A6-417C-8223-894F2838BC91}" destId="{E5E85544-704A-4E40-9B44-435664448DF4}" srcOrd="0" destOrd="0" presId="urn:microsoft.com/office/officeart/2005/8/layout/vList4"/>
    <dgm:cxn modelId="{0DA0390A-831D-437C-8988-C18E9745CF71}" type="presParOf" srcId="{E2C9196B-F0A6-417C-8223-894F2838BC91}" destId="{FBD31E48-5AE6-411E-A44A-953D1AEEAA07}" srcOrd="1" destOrd="0" presId="urn:microsoft.com/office/officeart/2005/8/layout/vList4"/>
    <dgm:cxn modelId="{F1A3A110-7C05-48FF-BB30-AEB485441431}" type="presParOf" srcId="{E2C9196B-F0A6-417C-8223-894F2838BC91}" destId="{3A2A4438-A0BF-4E9C-90F8-495C2CE609B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91DF38-BC68-4EE4-B943-7EB6C425B369}">
      <dsp:nvSpPr>
        <dsp:cNvPr id="0" name=""/>
        <dsp:cNvSpPr/>
      </dsp:nvSpPr>
      <dsp:spPr>
        <a:xfrm>
          <a:off x="0" y="3584151"/>
          <a:ext cx="10911158" cy="11748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38100">
          <a:solidFill>
            <a:schemeClr val="accent4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Ярославского района </a:t>
          </a:r>
          <a:endParaRPr lang="ru-RU" sz="27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584151"/>
        <a:ext cx="10911158" cy="634443"/>
      </dsp:txXfrm>
    </dsp:sp>
    <dsp:sp modelId="{8B26F491-196D-4CA5-9C71-D9996CE81CD5}">
      <dsp:nvSpPr>
        <dsp:cNvPr id="0" name=""/>
        <dsp:cNvSpPr/>
      </dsp:nvSpPr>
      <dsp:spPr>
        <a:xfrm>
          <a:off x="0" y="4196148"/>
          <a:ext cx="10911158" cy="564641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Увеличение реального роста инвестиций в основной капитал ежегодно </a:t>
          </a:r>
          <a:br>
            <a:rPr lang="ru-RU" sz="1900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на 5,9% 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до 2030 года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196148"/>
        <a:ext cx="10911158" cy="564641"/>
      </dsp:txXfrm>
    </dsp:sp>
    <dsp:sp modelId="{F0553BE0-5604-4A78-AE7A-D8D8127C7935}">
      <dsp:nvSpPr>
        <dsp:cNvPr id="0" name=""/>
        <dsp:cNvSpPr/>
      </dsp:nvSpPr>
      <dsp:spPr>
        <a:xfrm rot="10800000">
          <a:off x="0" y="1869803"/>
          <a:ext cx="10911158" cy="1732759"/>
        </a:xfrm>
        <a:prstGeom prst="upArrowCallout">
          <a:avLst/>
        </a:prstGeom>
        <a:solidFill>
          <a:schemeClr val="accent4">
            <a:lumMod val="60000"/>
            <a:lumOff val="4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Ярославской области</a:t>
          </a:r>
          <a:endParaRPr lang="ru-RU" sz="27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869803"/>
        <a:ext cx="10911158" cy="608198"/>
      </dsp:txXfrm>
    </dsp:sp>
    <dsp:sp modelId="{7877E4AE-22BA-44D5-A576-4ADE15DB4726}">
      <dsp:nvSpPr>
        <dsp:cNvPr id="0" name=""/>
        <dsp:cNvSpPr/>
      </dsp:nvSpPr>
      <dsp:spPr>
        <a:xfrm>
          <a:off x="0" y="2454891"/>
          <a:ext cx="10911158" cy="56447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Увеличение реального роста инвестиций в основной капитал </a:t>
          </a: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на 70% </a:t>
          </a:r>
          <a:br>
            <a:rPr lang="ru-RU" sz="1900" b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до 2030 года по сравнению с 2020 годом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454891"/>
        <a:ext cx="10911158" cy="564472"/>
      </dsp:txXfrm>
    </dsp:sp>
    <dsp:sp modelId="{80574331-FEBE-4DB3-AC11-D167233E07C8}">
      <dsp:nvSpPr>
        <dsp:cNvPr id="0" name=""/>
        <dsp:cNvSpPr/>
      </dsp:nvSpPr>
      <dsp:spPr>
        <a:xfrm rot="10800000">
          <a:off x="0" y="0"/>
          <a:ext cx="10911158" cy="1887866"/>
        </a:xfrm>
        <a:prstGeom prst="upArrowCallout">
          <a:avLst/>
        </a:prstGeom>
        <a:solidFill>
          <a:srgbClr val="D8A961"/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Национальная цель</a:t>
          </a:r>
          <a:endParaRPr lang="ru-RU" sz="27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0911158" cy="662641"/>
      </dsp:txXfrm>
    </dsp:sp>
    <dsp:sp modelId="{74818E4E-1095-4F66-846C-A3FBFE356FB4}">
      <dsp:nvSpPr>
        <dsp:cNvPr id="0" name=""/>
        <dsp:cNvSpPr/>
      </dsp:nvSpPr>
      <dsp:spPr>
        <a:xfrm>
          <a:off x="0" y="662990"/>
          <a:ext cx="10911158" cy="56447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8100">
          <a:solidFill>
            <a:schemeClr val="accent4">
              <a:lumMod val="75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Реальный рост инвестиций в основной капитал </a:t>
          </a: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не менее 70% 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по сравнению с показателем 2020 года 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662990"/>
        <a:ext cx="10911158" cy="5644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BC9BEF-9453-4AF5-8918-E7DA10A92B30}">
      <dsp:nvSpPr>
        <dsp:cNvPr id="0" name=""/>
        <dsp:cNvSpPr/>
      </dsp:nvSpPr>
      <dsp:spPr>
        <a:xfrm rot="5400000">
          <a:off x="-183739" y="184205"/>
          <a:ext cx="1224933" cy="857453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83739" y="184205"/>
        <a:ext cx="1224933" cy="857453"/>
      </dsp:txXfrm>
    </dsp:sp>
    <dsp:sp modelId="{18A66E87-3FCC-45C1-8019-122B0ADE20DB}">
      <dsp:nvSpPr>
        <dsp:cNvPr id="0" name=""/>
        <dsp:cNvSpPr/>
      </dsp:nvSpPr>
      <dsp:spPr>
        <a:xfrm rot="5400000">
          <a:off x="5385437" y="-4527984"/>
          <a:ext cx="796206" cy="9852175"/>
        </a:xfrm>
        <a:prstGeom prst="round2SameRect">
          <a:avLst/>
        </a:prstGeom>
        <a:solidFill>
          <a:schemeClr val="accent4">
            <a:lumMod val="75000"/>
            <a:alpha val="9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Создание благоприятных условий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для осуществления инвестиционных вложений и ведения бизнеса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385437" y="-4527984"/>
        <a:ext cx="796206" cy="9852175"/>
      </dsp:txXfrm>
    </dsp:sp>
    <dsp:sp modelId="{90F37375-7342-495F-844B-6DE2BABD71EF}">
      <dsp:nvSpPr>
        <dsp:cNvPr id="0" name=""/>
        <dsp:cNvSpPr/>
      </dsp:nvSpPr>
      <dsp:spPr>
        <a:xfrm rot="5400000">
          <a:off x="-183739" y="1208781"/>
          <a:ext cx="1224933" cy="857453"/>
        </a:xfrm>
        <a:prstGeom prst="chevron">
          <a:avLst/>
        </a:prstGeom>
        <a:solidFill>
          <a:schemeClr val="accent4">
            <a:lumMod val="60000"/>
            <a:lumOff val="40000"/>
            <a:alpha val="7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83739" y="1208781"/>
        <a:ext cx="1224933" cy="857453"/>
      </dsp:txXfrm>
    </dsp:sp>
    <dsp:sp modelId="{9D397CCB-F1F4-4624-9381-DEA125DC5A52}">
      <dsp:nvSpPr>
        <dsp:cNvPr id="0" name=""/>
        <dsp:cNvSpPr/>
      </dsp:nvSpPr>
      <dsp:spPr>
        <a:xfrm rot="5400000">
          <a:off x="5385437" y="-3502942"/>
          <a:ext cx="796206" cy="9852175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Информирование потенциальных инвесторов о возможностях развития бизнеса в районе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385437" y="-3502942"/>
        <a:ext cx="796206" cy="9852175"/>
      </dsp:txXfrm>
    </dsp:sp>
    <dsp:sp modelId="{649BA488-7F5F-4BD7-BBC8-2E69C49CEAB8}">
      <dsp:nvSpPr>
        <dsp:cNvPr id="0" name=""/>
        <dsp:cNvSpPr/>
      </dsp:nvSpPr>
      <dsp:spPr>
        <a:xfrm rot="5400000">
          <a:off x="-183739" y="2233358"/>
          <a:ext cx="1224933" cy="857453"/>
        </a:xfrm>
        <a:prstGeom prst="chevron">
          <a:avLst/>
        </a:prstGeom>
        <a:solidFill>
          <a:schemeClr val="accent4">
            <a:lumMod val="40000"/>
            <a:lumOff val="60000"/>
            <a:alpha val="5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83739" y="2233358"/>
        <a:ext cx="1224933" cy="857453"/>
      </dsp:txXfrm>
    </dsp:sp>
    <dsp:sp modelId="{D4F985C4-9BFB-4D29-BDBA-8D70DAC0B9BE}">
      <dsp:nvSpPr>
        <dsp:cNvPr id="0" name=""/>
        <dsp:cNvSpPr/>
      </dsp:nvSpPr>
      <dsp:spPr>
        <a:xfrm rot="5400000">
          <a:off x="5385437" y="-2478366"/>
          <a:ext cx="796206" cy="9852175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Комплексное развитие территорий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385437" y="-2478366"/>
        <a:ext cx="796206" cy="98521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F84307-CC53-4614-B89A-022124F28EAC}">
      <dsp:nvSpPr>
        <dsp:cNvPr id="0" name=""/>
        <dsp:cNvSpPr/>
      </dsp:nvSpPr>
      <dsp:spPr>
        <a:xfrm>
          <a:off x="0" y="63814"/>
          <a:ext cx="11692930" cy="127374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1.СЕЛЬСКОЕ ХОЗЯЙСТВО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65961" y="63814"/>
        <a:ext cx="9226969" cy="1273748"/>
      </dsp:txXfrm>
    </dsp:sp>
    <dsp:sp modelId="{09E00FB9-3436-423F-BBA5-96B5917C48C3}">
      <dsp:nvSpPr>
        <dsp:cNvPr id="0" name=""/>
        <dsp:cNvSpPr/>
      </dsp:nvSpPr>
      <dsp:spPr>
        <a:xfrm>
          <a:off x="127374" y="5"/>
          <a:ext cx="2338586" cy="12737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9BFC3-45FA-43D0-B973-27EC1885779E}">
      <dsp:nvSpPr>
        <dsp:cNvPr id="0" name=""/>
        <dsp:cNvSpPr/>
      </dsp:nvSpPr>
      <dsp:spPr>
        <a:xfrm>
          <a:off x="0" y="1487192"/>
          <a:ext cx="11692930" cy="127374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2.ТУРИЗМ И СПОРТ 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65961" y="1487192"/>
        <a:ext cx="9226969" cy="1273748"/>
      </dsp:txXfrm>
    </dsp:sp>
    <dsp:sp modelId="{14B3A0FA-C577-473F-ABCF-D77ED2D20DDC}">
      <dsp:nvSpPr>
        <dsp:cNvPr id="0" name=""/>
        <dsp:cNvSpPr/>
      </dsp:nvSpPr>
      <dsp:spPr>
        <a:xfrm>
          <a:off x="100083" y="0"/>
          <a:ext cx="2338586" cy="136080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DA830-D5AF-4193-80E9-B2455D152C35}">
      <dsp:nvSpPr>
        <dsp:cNvPr id="0" name=""/>
        <dsp:cNvSpPr/>
      </dsp:nvSpPr>
      <dsp:spPr>
        <a:xfrm>
          <a:off x="0" y="2889298"/>
          <a:ext cx="11692930" cy="127374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3.ОБРАБАТЫВАЮЩИЕ ПРОИЗВОДСТВА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65961" y="2889298"/>
        <a:ext cx="9226969" cy="1273748"/>
      </dsp:txXfrm>
    </dsp:sp>
    <dsp:sp modelId="{1D2A1BBD-D53D-484C-A288-19317721766E}">
      <dsp:nvSpPr>
        <dsp:cNvPr id="0" name=""/>
        <dsp:cNvSpPr/>
      </dsp:nvSpPr>
      <dsp:spPr>
        <a:xfrm>
          <a:off x="59134" y="2975618"/>
          <a:ext cx="2338586" cy="10189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85544-704A-4E40-9B44-435664448DF4}">
      <dsp:nvSpPr>
        <dsp:cNvPr id="0" name=""/>
        <dsp:cNvSpPr/>
      </dsp:nvSpPr>
      <dsp:spPr>
        <a:xfrm>
          <a:off x="0" y="4290421"/>
          <a:ext cx="11692930" cy="127374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4.ТРАНСПОРТИРОВКА И ХРАНЕНИЕ </a:t>
          </a:r>
        </a:p>
      </dsp:txBody>
      <dsp:txXfrm>
        <a:off x="2465961" y="4290421"/>
        <a:ext cx="9226969" cy="1273748"/>
      </dsp:txXfrm>
    </dsp:sp>
    <dsp:sp modelId="{FBD31E48-5AE6-411E-A44A-953D1AEEAA07}">
      <dsp:nvSpPr>
        <dsp:cNvPr id="0" name=""/>
        <dsp:cNvSpPr/>
      </dsp:nvSpPr>
      <dsp:spPr>
        <a:xfrm>
          <a:off x="127374" y="4417796"/>
          <a:ext cx="2338586" cy="10189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0.31018</cdr:x>
      <cdr:y>0.08127</cdr:y>
    </cdr:from>
    <cdr:to>
      <cdr:x>0.38683</cdr:x>
      <cdr:y>0.14356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9888" y="37581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0.31018</cdr:x>
      <cdr:y>0.08127</cdr:y>
    </cdr:from>
    <cdr:to>
      <cdr:x>0.38683</cdr:x>
      <cdr:y>0.14356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9888" y="37581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0.31018</cdr:x>
      <cdr:y>0.08127</cdr:y>
    </cdr:from>
    <cdr:to>
      <cdr:x>0.38683</cdr:x>
      <cdr:y>0.14356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9888" y="37581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0.31018</cdr:x>
      <cdr:y>0.08127</cdr:y>
    </cdr:from>
    <cdr:to>
      <cdr:x>0.38683</cdr:x>
      <cdr:y>0.14356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9888" y="37581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0.31018</cdr:x>
      <cdr:y>0.08127</cdr:y>
    </cdr:from>
    <cdr:to>
      <cdr:x>0.38683</cdr:x>
      <cdr:y>0.14356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9888" y="37581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0.06048</cdr:x>
      <cdr:y>0.03125</cdr:y>
    </cdr:from>
    <cdr:to>
      <cdr:x>0.96774</cdr:x>
      <cdr:y>0.38024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5941" y="78376"/>
          <a:ext cx="2939143" cy="875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0"/>
          <a:ext cx="4993223" cy="2370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Среднемесячная заработная плата  работников организаций (без субъектов малого бизнеса) </a:t>
          </a:r>
        </a:p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За 2023 год, руб.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21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821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3E5045C7-95F9-4BB3-8AB2-82ABEDFA026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4"/>
            <a:ext cx="5438140" cy="390986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602"/>
            <a:ext cx="2945659" cy="49821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1602"/>
            <a:ext cx="2945659" cy="49821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8D53C493-23DA-4144-9086-320EE8BB9E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6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C493-23DA-4144-9086-320EE8BB9EB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998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C493-23DA-4144-9086-320EE8BB9EB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415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781D4-0DCD-4FDF-904E-8A7B4705D7A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332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755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35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839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396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737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546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05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26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93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564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71DA2-5F93-486F-9EAE-EB194F69C77C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EAA8-CFFC-4E46-85A5-50AF1A30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385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mailto:yarobl@yamo.adm.yar.ru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uchkov@yamo.adm.yar.ru" TargetMode="External"/><Relationship Id="rId11" Type="http://schemas.openxmlformats.org/officeDocument/2006/relationships/image" Target="https://yamo.adm.yar.ru/images/yamo_main/Glava19.jpg" TargetMode="External"/><Relationship Id="rId5" Type="http://schemas.openxmlformats.org/officeDocument/2006/relationships/hyperlink" Target="mailto:elena.mart@mail.ru" TargetMode="External"/><Relationship Id="rId10" Type="http://schemas.openxmlformats.org/officeDocument/2006/relationships/image" Target="../media/image35.jpeg"/><Relationship Id="rId4" Type="http://schemas.openxmlformats.org/officeDocument/2006/relationships/hyperlink" Target="mailto:scherbak@yamo.adm.yar.ru" TargetMode="External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okmpis@mail.ru" TargetMode="External"/><Relationship Id="rId7" Type="http://schemas.openxmlformats.org/officeDocument/2006/relationships/hyperlink" Target="mailto:sekretarobr@yamo.adm.yar.r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umpsit@mail.ru" TargetMode="External"/><Relationship Id="rId5" Type="http://schemas.openxmlformats.org/officeDocument/2006/relationships/hyperlink" Target="mailto:arhyamr@mail.ru" TargetMode="External"/><Relationship Id="rId4" Type="http://schemas.openxmlformats.org/officeDocument/2006/relationships/hyperlink" Target="mailto:gribanova@yamo.adm.yar.ru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arregion.ru/depts/der/default.aspx" TargetMode="External"/><Relationship Id="rId3" Type="http://schemas.openxmlformats.org/officeDocument/2006/relationships/hyperlink" Target="mailto:der@yarregion.ru" TargetMode="External"/><Relationship Id="rId7" Type="http://schemas.openxmlformats.org/officeDocument/2006/relationships/hyperlink" Target="http://invest76.r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rporation@invest76.ru" TargetMode="External"/><Relationship Id="rId5" Type="http://schemas.openxmlformats.org/officeDocument/2006/relationships/hyperlink" Target="mailto:kalugina@yaragro.info" TargetMode="External"/><Relationship Id="rId4" Type="http://schemas.openxmlformats.org/officeDocument/2006/relationships/hyperlink" Target="mailto:dapk@yarregion.ru" TargetMode="External"/><Relationship Id="rId9" Type="http://schemas.openxmlformats.org/officeDocument/2006/relationships/hyperlink" Target="mailto:yarobl@yamo.adm.yar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 flipH="1" flipV="1">
            <a:off x="-68176" y="-1"/>
            <a:ext cx="2679030" cy="4716379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dkDnDiag">
            <a:fgClr>
              <a:srgbClr val="B5B68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вырезанными противолежащими углами 42"/>
          <p:cNvSpPr/>
          <p:nvPr/>
        </p:nvSpPr>
        <p:spPr>
          <a:xfrm>
            <a:off x="0" y="1847551"/>
            <a:ext cx="12324571" cy="2575247"/>
          </a:xfrm>
          <a:custGeom>
            <a:avLst/>
            <a:gdLst>
              <a:gd name="connsiteX0" fmla="*/ 0 w 9722989"/>
              <a:gd name="connsiteY0" fmla="*/ 0 h 1188021"/>
              <a:gd name="connsiteX1" fmla="*/ 9155614 w 9722989"/>
              <a:gd name="connsiteY1" fmla="*/ 0 h 1188021"/>
              <a:gd name="connsiteX2" fmla="*/ 9722989 w 9722989"/>
              <a:gd name="connsiteY2" fmla="*/ 567375 h 1188021"/>
              <a:gd name="connsiteX3" fmla="*/ 9722989 w 9722989"/>
              <a:gd name="connsiteY3" fmla="*/ 1188021 h 1188021"/>
              <a:gd name="connsiteX4" fmla="*/ 9722989 w 9722989"/>
              <a:gd name="connsiteY4" fmla="*/ 1188021 h 1188021"/>
              <a:gd name="connsiteX5" fmla="*/ 567375 w 9722989"/>
              <a:gd name="connsiteY5" fmla="*/ 1188021 h 1188021"/>
              <a:gd name="connsiteX6" fmla="*/ 0 w 9722989"/>
              <a:gd name="connsiteY6" fmla="*/ 620646 h 1188021"/>
              <a:gd name="connsiteX7" fmla="*/ 0 w 9722989"/>
              <a:gd name="connsiteY7" fmla="*/ 0 h 1188021"/>
              <a:gd name="connsiteX0" fmla="*/ 0 w 9732662"/>
              <a:gd name="connsiteY0" fmla="*/ 0 h 1188021"/>
              <a:gd name="connsiteX1" fmla="*/ 9732662 w 9732662"/>
              <a:gd name="connsiteY1" fmla="*/ 0 h 1188021"/>
              <a:gd name="connsiteX2" fmla="*/ 9722989 w 9732662"/>
              <a:gd name="connsiteY2" fmla="*/ 567375 h 1188021"/>
              <a:gd name="connsiteX3" fmla="*/ 9722989 w 9732662"/>
              <a:gd name="connsiteY3" fmla="*/ 1188021 h 1188021"/>
              <a:gd name="connsiteX4" fmla="*/ 9722989 w 9732662"/>
              <a:gd name="connsiteY4" fmla="*/ 1188021 h 1188021"/>
              <a:gd name="connsiteX5" fmla="*/ 567375 w 9732662"/>
              <a:gd name="connsiteY5" fmla="*/ 1188021 h 1188021"/>
              <a:gd name="connsiteX6" fmla="*/ 0 w 9732662"/>
              <a:gd name="connsiteY6" fmla="*/ 620646 h 1188021"/>
              <a:gd name="connsiteX7" fmla="*/ 0 w 9732662"/>
              <a:gd name="connsiteY7" fmla="*/ 0 h 1188021"/>
              <a:gd name="connsiteX0" fmla="*/ 0 w 9748389"/>
              <a:gd name="connsiteY0" fmla="*/ 0 h 1188021"/>
              <a:gd name="connsiteX1" fmla="*/ 9732662 w 9748389"/>
              <a:gd name="connsiteY1" fmla="*/ 0 h 1188021"/>
              <a:gd name="connsiteX2" fmla="*/ 9722989 w 9748389"/>
              <a:gd name="connsiteY2" fmla="*/ 567375 h 1188021"/>
              <a:gd name="connsiteX3" fmla="*/ 9722989 w 9748389"/>
              <a:gd name="connsiteY3" fmla="*/ 1188021 h 1188021"/>
              <a:gd name="connsiteX4" fmla="*/ 9748389 w 9748389"/>
              <a:gd name="connsiteY4" fmla="*/ 1188021 h 1188021"/>
              <a:gd name="connsiteX5" fmla="*/ 567375 w 9748389"/>
              <a:gd name="connsiteY5" fmla="*/ 1188021 h 1188021"/>
              <a:gd name="connsiteX6" fmla="*/ 0 w 9748389"/>
              <a:gd name="connsiteY6" fmla="*/ 620646 h 1188021"/>
              <a:gd name="connsiteX7" fmla="*/ 0 w 9748389"/>
              <a:gd name="connsiteY7" fmla="*/ 0 h 1188021"/>
              <a:gd name="connsiteX0" fmla="*/ 0 w 9748389"/>
              <a:gd name="connsiteY0" fmla="*/ 0 h 1188021"/>
              <a:gd name="connsiteX1" fmla="*/ 9732662 w 9748389"/>
              <a:gd name="connsiteY1" fmla="*/ 0 h 1188021"/>
              <a:gd name="connsiteX2" fmla="*/ 9742039 w 9748389"/>
              <a:gd name="connsiteY2" fmla="*/ 567375 h 1188021"/>
              <a:gd name="connsiteX3" fmla="*/ 9722989 w 9748389"/>
              <a:gd name="connsiteY3" fmla="*/ 1188021 h 1188021"/>
              <a:gd name="connsiteX4" fmla="*/ 9748389 w 9748389"/>
              <a:gd name="connsiteY4" fmla="*/ 1188021 h 1188021"/>
              <a:gd name="connsiteX5" fmla="*/ 567375 w 9748389"/>
              <a:gd name="connsiteY5" fmla="*/ 1188021 h 1188021"/>
              <a:gd name="connsiteX6" fmla="*/ 0 w 9748389"/>
              <a:gd name="connsiteY6" fmla="*/ 620646 h 1188021"/>
              <a:gd name="connsiteX7" fmla="*/ 0 w 9748389"/>
              <a:gd name="connsiteY7" fmla="*/ 0 h 1188021"/>
              <a:gd name="connsiteX0" fmla="*/ 0 w 9748389"/>
              <a:gd name="connsiteY0" fmla="*/ 0 h 1188021"/>
              <a:gd name="connsiteX1" fmla="*/ 9732662 w 9748389"/>
              <a:gd name="connsiteY1" fmla="*/ 0 h 1188021"/>
              <a:gd name="connsiteX2" fmla="*/ 9742039 w 9748389"/>
              <a:gd name="connsiteY2" fmla="*/ 567375 h 1188021"/>
              <a:gd name="connsiteX3" fmla="*/ 9722989 w 9748389"/>
              <a:gd name="connsiteY3" fmla="*/ 1188021 h 1188021"/>
              <a:gd name="connsiteX4" fmla="*/ 9748389 w 9748389"/>
              <a:gd name="connsiteY4" fmla="*/ 1188021 h 1188021"/>
              <a:gd name="connsiteX5" fmla="*/ 567375 w 9748389"/>
              <a:gd name="connsiteY5" fmla="*/ 1188021 h 1188021"/>
              <a:gd name="connsiteX6" fmla="*/ 0 w 9748389"/>
              <a:gd name="connsiteY6" fmla="*/ 620646 h 1188021"/>
              <a:gd name="connsiteX7" fmla="*/ 0 w 9748389"/>
              <a:gd name="connsiteY7" fmla="*/ 0 h 1188021"/>
              <a:gd name="connsiteX0" fmla="*/ 0 w 9742039"/>
              <a:gd name="connsiteY0" fmla="*/ 0 h 1188021"/>
              <a:gd name="connsiteX1" fmla="*/ 9732662 w 9742039"/>
              <a:gd name="connsiteY1" fmla="*/ 0 h 1188021"/>
              <a:gd name="connsiteX2" fmla="*/ 9742039 w 9742039"/>
              <a:gd name="connsiteY2" fmla="*/ 567375 h 1188021"/>
              <a:gd name="connsiteX3" fmla="*/ 9722989 w 9742039"/>
              <a:gd name="connsiteY3" fmla="*/ 1188021 h 1188021"/>
              <a:gd name="connsiteX4" fmla="*/ 9564239 w 9742039"/>
              <a:gd name="connsiteY4" fmla="*/ 1188021 h 1188021"/>
              <a:gd name="connsiteX5" fmla="*/ 567375 w 9742039"/>
              <a:gd name="connsiteY5" fmla="*/ 1188021 h 1188021"/>
              <a:gd name="connsiteX6" fmla="*/ 0 w 9742039"/>
              <a:gd name="connsiteY6" fmla="*/ 620646 h 1188021"/>
              <a:gd name="connsiteX7" fmla="*/ 0 w 9742039"/>
              <a:gd name="connsiteY7" fmla="*/ 0 h 1188021"/>
              <a:gd name="connsiteX0" fmla="*/ 0 w 9742039"/>
              <a:gd name="connsiteY0" fmla="*/ 0 h 1188021"/>
              <a:gd name="connsiteX1" fmla="*/ 9732662 w 9742039"/>
              <a:gd name="connsiteY1" fmla="*/ 0 h 1188021"/>
              <a:gd name="connsiteX2" fmla="*/ 9742039 w 9742039"/>
              <a:gd name="connsiteY2" fmla="*/ 567375 h 1188021"/>
              <a:gd name="connsiteX3" fmla="*/ 9722989 w 9742039"/>
              <a:gd name="connsiteY3" fmla="*/ 1188021 h 1188021"/>
              <a:gd name="connsiteX4" fmla="*/ 567375 w 9742039"/>
              <a:gd name="connsiteY4" fmla="*/ 1188021 h 1188021"/>
              <a:gd name="connsiteX5" fmla="*/ 0 w 9742039"/>
              <a:gd name="connsiteY5" fmla="*/ 620646 h 1188021"/>
              <a:gd name="connsiteX6" fmla="*/ 0 w 9742039"/>
              <a:gd name="connsiteY6" fmla="*/ 0 h 1188021"/>
              <a:gd name="connsiteX0" fmla="*/ 0 w 9742039"/>
              <a:gd name="connsiteY0" fmla="*/ 0 h 1188021"/>
              <a:gd name="connsiteX1" fmla="*/ 9732662 w 9742039"/>
              <a:gd name="connsiteY1" fmla="*/ 0 h 1188021"/>
              <a:gd name="connsiteX2" fmla="*/ 9742039 w 9742039"/>
              <a:gd name="connsiteY2" fmla="*/ 567375 h 1188021"/>
              <a:gd name="connsiteX3" fmla="*/ 9722989 w 9742039"/>
              <a:gd name="connsiteY3" fmla="*/ 1188021 h 1188021"/>
              <a:gd name="connsiteX4" fmla="*/ 948120 w 9742039"/>
              <a:gd name="connsiteY4" fmla="*/ 1179143 h 1188021"/>
              <a:gd name="connsiteX5" fmla="*/ 0 w 9742039"/>
              <a:gd name="connsiteY5" fmla="*/ 620646 h 1188021"/>
              <a:gd name="connsiteX6" fmla="*/ 0 w 9742039"/>
              <a:gd name="connsiteY6" fmla="*/ 0 h 1188021"/>
              <a:gd name="connsiteX0" fmla="*/ 0 w 9742039"/>
              <a:gd name="connsiteY0" fmla="*/ 0 h 1188021"/>
              <a:gd name="connsiteX1" fmla="*/ 9732662 w 9742039"/>
              <a:gd name="connsiteY1" fmla="*/ 0 h 1188021"/>
              <a:gd name="connsiteX2" fmla="*/ 9742039 w 9742039"/>
              <a:gd name="connsiteY2" fmla="*/ 567375 h 1188021"/>
              <a:gd name="connsiteX3" fmla="*/ 9722989 w 9742039"/>
              <a:gd name="connsiteY3" fmla="*/ 1188021 h 1188021"/>
              <a:gd name="connsiteX4" fmla="*/ 948120 w 9742039"/>
              <a:gd name="connsiteY4" fmla="*/ 1179143 h 1188021"/>
              <a:gd name="connsiteX5" fmla="*/ 0 w 9742039"/>
              <a:gd name="connsiteY5" fmla="*/ 327683 h 1188021"/>
              <a:gd name="connsiteX6" fmla="*/ 0 w 9742039"/>
              <a:gd name="connsiteY6" fmla="*/ 0 h 1188021"/>
              <a:gd name="connsiteX0" fmla="*/ 0 w 9742039"/>
              <a:gd name="connsiteY0" fmla="*/ 0 h 1188021"/>
              <a:gd name="connsiteX1" fmla="*/ 9732662 w 9742039"/>
              <a:gd name="connsiteY1" fmla="*/ 0 h 1188021"/>
              <a:gd name="connsiteX2" fmla="*/ 9742039 w 9742039"/>
              <a:gd name="connsiteY2" fmla="*/ 567375 h 1188021"/>
              <a:gd name="connsiteX3" fmla="*/ 9722989 w 9742039"/>
              <a:gd name="connsiteY3" fmla="*/ 1188021 h 1188021"/>
              <a:gd name="connsiteX4" fmla="*/ 1417411 w 9742039"/>
              <a:gd name="connsiteY4" fmla="*/ 1179143 h 1188021"/>
              <a:gd name="connsiteX5" fmla="*/ 0 w 9742039"/>
              <a:gd name="connsiteY5" fmla="*/ 327683 h 1188021"/>
              <a:gd name="connsiteX6" fmla="*/ 0 w 9742039"/>
              <a:gd name="connsiteY6" fmla="*/ 0 h 1188021"/>
              <a:gd name="connsiteX0" fmla="*/ 0 w 10857219"/>
              <a:gd name="connsiteY0" fmla="*/ 0 h 1188021"/>
              <a:gd name="connsiteX1" fmla="*/ 9732662 w 10857219"/>
              <a:gd name="connsiteY1" fmla="*/ 0 h 1188021"/>
              <a:gd name="connsiteX2" fmla="*/ 9722989 w 10857219"/>
              <a:gd name="connsiteY2" fmla="*/ 1188021 h 1188021"/>
              <a:gd name="connsiteX3" fmla="*/ 1417411 w 10857219"/>
              <a:gd name="connsiteY3" fmla="*/ 1179143 h 1188021"/>
              <a:gd name="connsiteX4" fmla="*/ 0 w 10857219"/>
              <a:gd name="connsiteY4" fmla="*/ 327683 h 1188021"/>
              <a:gd name="connsiteX5" fmla="*/ 0 w 10857219"/>
              <a:gd name="connsiteY5" fmla="*/ 0 h 1188021"/>
              <a:gd name="connsiteX0" fmla="*/ 0 w 10347127"/>
              <a:gd name="connsiteY0" fmla="*/ 0 h 1263758"/>
              <a:gd name="connsiteX1" fmla="*/ 9732662 w 10347127"/>
              <a:gd name="connsiteY1" fmla="*/ 0 h 1263758"/>
              <a:gd name="connsiteX2" fmla="*/ 9722989 w 10347127"/>
              <a:gd name="connsiteY2" fmla="*/ 1188021 h 1263758"/>
              <a:gd name="connsiteX3" fmla="*/ 1417411 w 10347127"/>
              <a:gd name="connsiteY3" fmla="*/ 1179143 h 1263758"/>
              <a:gd name="connsiteX4" fmla="*/ 0 w 10347127"/>
              <a:gd name="connsiteY4" fmla="*/ 327683 h 1263758"/>
              <a:gd name="connsiteX5" fmla="*/ 0 w 10347127"/>
              <a:gd name="connsiteY5" fmla="*/ 0 h 1263758"/>
              <a:gd name="connsiteX0" fmla="*/ 0 w 9741203"/>
              <a:gd name="connsiteY0" fmla="*/ 0 h 1188021"/>
              <a:gd name="connsiteX1" fmla="*/ 9732662 w 9741203"/>
              <a:gd name="connsiteY1" fmla="*/ 0 h 1188021"/>
              <a:gd name="connsiteX2" fmla="*/ 9722989 w 9741203"/>
              <a:gd name="connsiteY2" fmla="*/ 1188021 h 1188021"/>
              <a:gd name="connsiteX3" fmla="*/ 1417411 w 9741203"/>
              <a:gd name="connsiteY3" fmla="*/ 1179143 h 1188021"/>
              <a:gd name="connsiteX4" fmla="*/ 0 w 9741203"/>
              <a:gd name="connsiteY4" fmla="*/ 327683 h 1188021"/>
              <a:gd name="connsiteX5" fmla="*/ 0 w 9741203"/>
              <a:gd name="connsiteY5" fmla="*/ 0 h 1188021"/>
              <a:gd name="connsiteX0" fmla="*/ 0 w 9732761"/>
              <a:gd name="connsiteY0" fmla="*/ 0 h 1188021"/>
              <a:gd name="connsiteX1" fmla="*/ 9732662 w 9732761"/>
              <a:gd name="connsiteY1" fmla="*/ 0 h 1188021"/>
              <a:gd name="connsiteX2" fmla="*/ 9722989 w 9732761"/>
              <a:gd name="connsiteY2" fmla="*/ 1188021 h 1188021"/>
              <a:gd name="connsiteX3" fmla="*/ 1417411 w 9732761"/>
              <a:gd name="connsiteY3" fmla="*/ 1179143 h 1188021"/>
              <a:gd name="connsiteX4" fmla="*/ 0 w 9732761"/>
              <a:gd name="connsiteY4" fmla="*/ 327683 h 1188021"/>
              <a:gd name="connsiteX5" fmla="*/ 0 w 9732761"/>
              <a:gd name="connsiteY5" fmla="*/ 0 h 1188021"/>
              <a:gd name="connsiteX0" fmla="*/ 0 w 9738396"/>
              <a:gd name="connsiteY0" fmla="*/ 0 h 1188021"/>
              <a:gd name="connsiteX1" fmla="*/ 9732662 w 9738396"/>
              <a:gd name="connsiteY1" fmla="*/ 0 h 1188021"/>
              <a:gd name="connsiteX2" fmla="*/ 9722989 w 9738396"/>
              <a:gd name="connsiteY2" fmla="*/ 1188021 h 1188021"/>
              <a:gd name="connsiteX3" fmla="*/ 1417411 w 9738396"/>
              <a:gd name="connsiteY3" fmla="*/ 1179143 h 1188021"/>
              <a:gd name="connsiteX4" fmla="*/ 0 w 9738396"/>
              <a:gd name="connsiteY4" fmla="*/ 327683 h 1188021"/>
              <a:gd name="connsiteX5" fmla="*/ 0 w 9738396"/>
              <a:gd name="connsiteY5" fmla="*/ 0 h 1188021"/>
              <a:gd name="connsiteX0" fmla="*/ 0 w 9734526"/>
              <a:gd name="connsiteY0" fmla="*/ 0 h 1188021"/>
              <a:gd name="connsiteX1" fmla="*/ 9732662 w 9734526"/>
              <a:gd name="connsiteY1" fmla="*/ 0 h 1188021"/>
              <a:gd name="connsiteX2" fmla="*/ 9722989 w 9734526"/>
              <a:gd name="connsiteY2" fmla="*/ 1188021 h 1188021"/>
              <a:gd name="connsiteX3" fmla="*/ 1417411 w 9734526"/>
              <a:gd name="connsiteY3" fmla="*/ 1179143 h 1188021"/>
              <a:gd name="connsiteX4" fmla="*/ 0 w 9734526"/>
              <a:gd name="connsiteY4" fmla="*/ 327683 h 1188021"/>
              <a:gd name="connsiteX5" fmla="*/ 0 w 9734526"/>
              <a:gd name="connsiteY5" fmla="*/ 0 h 1188021"/>
              <a:gd name="connsiteX0" fmla="*/ 0 w 9738152"/>
              <a:gd name="connsiteY0" fmla="*/ 0 h 1188021"/>
              <a:gd name="connsiteX1" fmla="*/ 9732662 w 9738152"/>
              <a:gd name="connsiteY1" fmla="*/ 0 h 1188021"/>
              <a:gd name="connsiteX2" fmla="*/ 9722989 w 9738152"/>
              <a:gd name="connsiteY2" fmla="*/ 1188021 h 1188021"/>
              <a:gd name="connsiteX3" fmla="*/ 1417411 w 9738152"/>
              <a:gd name="connsiteY3" fmla="*/ 1179143 h 1188021"/>
              <a:gd name="connsiteX4" fmla="*/ 0 w 9738152"/>
              <a:gd name="connsiteY4" fmla="*/ 327683 h 1188021"/>
              <a:gd name="connsiteX5" fmla="*/ 0 w 9738152"/>
              <a:gd name="connsiteY5" fmla="*/ 0 h 1188021"/>
              <a:gd name="connsiteX0" fmla="*/ 0 w 9736005"/>
              <a:gd name="connsiteY0" fmla="*/ 0 h 1188021"/>
              <a:gd name="connsiteX1" fmla="*/ 9732662 w 9736005"/>
              <a:gd name="connsiteY1" fmla="*/ 0 h 1188021"/>
              <a:gd name="connsiteX2" fmla="*/ 9722989 w 9736005"/>
              <a:gd name="connsiteY2" fmla="*/ 1188021 h 1188021"/>
              <a:gd name="connsiteX3" fmla="*/ 1417411 w 9736005"/>
              <a:gd name="connsiteY3" fmla="*/ 1179143 h 1188021"/>
              <a:gd name="connsiteX4" fmla="*/ 0 w 9736005"/>
              <a:gd name="connsiteY4" fmla="*/ 327683 h 1188021"/>
              <a:gd name="connsiteX5" fmla="*/ 0 w 9736005"/>
              <a:gd name="connsiteY5" fmla="*/ 0 h 1188021"/>
              <a:gd name="connsiteX0" fmla="*/ 0 w 9748728"/>
              <a:gd name="connsiteY0" fmla="*/ 0 h 1188021"/>
              <a:gd name="connsiteX1" fmla="*/ 9732662 w 9748728"/>
              <a:gd name="connsiteY1" fmla="*/ 0 h 1188021"/>
              <a:gd name="connsiteX2" fmla="*/ 9745585 w 9748728"/>
              <a:gd name="connsiteY2" fmla="*/ 1188021 h 1188021"/>
              <a:gd name="connsiteX3" fmla="*/ 1417411 w 9748728"/>
              <a:gd name="connsiteY3" fmla="*/ 1179143 h 1188021"/>
              <a:gd name="connsiteX4" fmla="*/ 0 w 9748728"/>
              <a:gd name="connsiteY4" fmla="*/ 327683 h 1188021"/>
              <a:gd name="connsiteX5" fmla="*/ 0 w 9748728"/>
              <a:gd name="connsiteY5" fmla="*/ 0 h 1188021"/>
              <a:gd name="connsiteX0" fmla="*/ 0 w 9745609"/>
              <a:gd name="connsiteY0" fmla="*/ 0 h 1188021"/>
              <a:gd name="connsiteX1" fmla="*/ 9732662 w 9745609"/>
              <a:gd name="connsiteY1" fmla="*/ 0 h 1188021"/>
              <a:gd name="connsiteX2" fmla="*/ 9745585 w 9745609"/>
              <a:gd name="connsiteY2" fmla="*/ 1188021 h 1188021"/>
              <a:gd name="connsiteX3" fmla="*/ 1417411 w 9745609"/>
              <a:gd name="connsiteY3" fmla="*/ 1179143 h 1188021"/>
              <a:gd name="connsiteX4" fmla="*/ 0 w 9745609"/>
              <a:gd name="connsiteY4" fmla="*/ 327683 h 1188021"/>
              <a:gd name="connsiteX5" fmla="*/ 0 w 9745609"/>
              <a:gd name="connsiteY5" fmla="*/ 0 h 1188021"/>
              <a:gd name="connsiteX0" fmla="*/ 0 w 9746893"/>
              <a:gd name="connsiteY0" fmla="*/ 8773 h 1196794"/>
              <a:gd name="connsiteX1" fmla="*/ 9741700 w 9746893"/>
              <a:gd name="connsiteY1" fmla="*/ 0 h 1196794"/>
              <a:gd name="connsiteX2" fmla="*/ 9745585 w 9746893"/>
              <a:gd name="connsiteY2" fmla="*/ 1196794 h 1196794"/>
              <a:gd name="connsiteX3" fmla="*/ 1417411 w 9746893"/>
              <a:gd name="connsiteY3" fmla="*/ 1187916 h 1196794"/>
              <a:gd name="connsiteX4" fmla="*/ 0 w 9746893"/>
              <a:gd name="connsiteY4" fmla="*/ 336456 h 1196794"/>
              <a:gd name="connsiteX5" fmla="*/ 0 w 9746893"/>
              <a:gd name="connsiteY5" fmla="*/ 8773 h 1196794"/>
              <a:gd name="connsiteX0" fmla="*/ 18842 w 9765735"/>
              <a:gd name="connsiteY0" fmla="*/ 8773 h 1196794"/>
              <a:gd name="connsiteX1" fmla="*/ 9760542 w 9765735"/>
              <a:gd name="connsiteY1" fmla="*/ 0 h 1196794"/>
              <a:gd name="connsiteX2" fmla="*/ 9764427 w 9765735"/>
              <a:gd name="connsiteY2" fmla="*/ 1196794 h 1196794"/>
              <a:gd name="connsiteX3" fmla="*/ 1436253 w 9765735"/>
              <a:gd name="connsiteY3" fmla="*/ 1187916 h 1196794"/>
              <a:gd name="connsiteX4" fmla="*/ 0 w 9765735"/>
              <a:gd name="connsiteY4" fmla="*/ 446948 h 1196794"/>
              <a:gd name="connsiteX5" fmla="*/ 18842 w 9765735"/>
              <a:gd name="connsiteY5" fmla="*/ 8773 h 1196794"/>
              <a:gd name="connsiteX0" fmla="*/ 0 w 9746893"/>
              <a:gd name="connsiteY0" fmla="*/ 8773 h 1196794"/>
              <a:gd name="connsiteX1" fmla="*/ 9741700 w 9746893"/>
              <a:gd name="connsiteY1" fmla="*/ 0 h 1196794"/>
              <a:gd name="connsiteX2" fmla="*/ 9745585 w 9746893"/>
              <a:gd name="connsiteY2" fmla="*/ 1196794 h 1196794"/>
              <a:gd name="connsiteX3" fmla="*/ 1417411 w 9746893"/>
              <a:gd name="connsiteY3" fmla="*/ 1187916 h 1196794"/>
              <a:gd name="connsiteX4" fmla="*/ 18842 w 9746893"/>
              <a:gd name="connsiteY4" fmla="*/ 585064 h 1196794"/>
              <a:gd name="connsiteX5" fmla="*/ 0 w 9746893"/>
              <a:gd name="connsiteY5" fmla="*/ 8773 h 1196794"/>
              <a:gd name="connsiteX0" fmla="*/ 0 w 9746893"/>
              <a:gd name="connsiteY0" fmla="*/ 8773 h 1196794"/>
              <a:gd name="connsiteX1" fmla="*/ 9741700 w 9746893"/>
              <a:gd name="connsiteY1" fmla="*/ 0 h 1196794"/>
              <a:gd name="connsiteX2" fmla="*/ 9745585 w 9746893"/>
              <a:gd name="connsiteY2" fmla="*/ 1196794 h 1196794"/>
              <a:gd name="connsiteX3" fmla="*/ 1417411 w 9746893"/>
              <a:gd name="connsiteY3" fmla="*/ 1187916 h 1196794"/>
              <a:gd name="connsiteX4" fmla="*/ 2198 w 9746893"/>
              <a:gd name="connsiteY4" fmla="*/ 663612 h 1196794"/>
              <a:gd name="connsiteX5" fmla="*/ 0 w 9746893"/>
              <a:gd name="connsiteY5" fmla="*/ 8773 h 1196794"/>
              <a:gd name="connsiteX0" fmla="*/ 0 w 9746893"/>
              <a:gd name="connsiteY0" fmla="*/ 8773 h 1196794"/>
              <a:gd name="connsiteX1" fmla="*/ 9741700 w 9746893"/>
              <a:gd name="connsiteY1" fmla="*/ 0 h 1196794"/>
              <a:gd name="connsiteX2" fmla="*/ 9745585 w 9746893"/>
              <a:gd name="connsiteY2" fmla="*/ 1196794 h 1196794"/>
              <a:gd name="connsiteX3" fmla="*/ 1417411 w 9746893"/>
              <a:gd name="connsiteY3" fmla="*/ 1187916 h 1196794"/>
              <a:gd name="connsiteX4" fmla="*/ 2198 w 9746893"/>
              <a:gd name="connsiteY4" fmla="*/ 202831 h 1196794"/>
              <a:gd name="connsiteX5" fmla="*/ 0 w 9746893"/>
              <a:gd name="connsiteY5" fmla="*/ 8773 h 1196794"/>
              <a:gd name="connsiteX0" fmla="*/ 0 w 9746893"/>
              <a:gd name="connsiteY0" fmla="*/ 8773 h 1196794"/>
              <a:gd name="connsiteX1" fmla="*/ 9741700 w 9746893"/>
              <a:gd name="connsiteY1" fmla="*/ 0 h 1196794"/>
              <a:gd name="connsiteX2" fmla="*/ 9745585 w 9746893"/>
              <a:gd name="connsiteY2" fmla="*/ 1196794 h 1196794"/>
              <a:gd name="connsiteX3" fmla="*/ 1417411 w 9746893"/>
              <a:gd name="connsiteY3" fmla="*/ 1187916 h 1196794"/>
              <a:gd name="connsiteX4" fmla="*/ 0 w 9746893"/>
              <a:gd name="connsiteY4" fmla="*/ 8773 h 1196794"/>
              <a:gd name="connsiteX0" fmla="*/ 0 w 10645060"/>
              <a:gd name="connsiteY0" fmla="*/ 5537 h 1196794"/>
              <a:gd name="connsiteX1" fmla="*/ 10639867 w 10645060"/>
              <a:gd name="connsiteY1" fmla="*/ 0 h 1196794"/>
              <a:gd name="connsiteX2" fmla="*/ 10643752 w 10645060"/>
              <a:gd name="connsiteY2" fmla="*/ 1196794 h 1196794"/>
              <a:gd name="connsiteX3" fmla="*/ 2315578 w 10645060"/>
              <a:gd name="connsiteY3" fmla="*/ 1187916 h 1196794"/>
              <a:gd name="connsiteX4" fmla="*/ 0 w 10645060"/>
              <a:gd name="connsiteY4" fmla="*/ 5537 h 1196794"/>
              <a:gd name="connsiteX0" fmla="*/ 0 w 10645060"/>
              <a:gd name="connsiteY0" fmla="*/ 5537 h 1196794"/>
              <a:gd name="connsiteX1" fmla="*/ 10639867 w 10645060"/>
              <a:gd name="connsiteY1" fmla="*/ 0 h 1196794"/>
              <a:gd name="connsiteX2" fmla="*/ 10643752 w 10645060"/>
              <a:gd name="connsiteY2" fmla="*/ 1196794 h 1196794"/>
              <a:gd name="connsiteX3" fmla="*/ 1592741 w 10645060"/>
              <a:gd name="connsiteY3" fmla="*/ 1187916 h 1196794"/>
              <a:gd name="connsiteX4" fmla="*/ 0 w 10645060"/>
              <a:gd name="connsiteY4" fmla="*/ 5537 h 1196794"/>
              <a:gd name="connsiteX0" fmla="*/ 0 w 10645060"/>
              <a:gd name="connsiteY0" fmla="*/ 5537 h 1196794"/>
              <a:gd name="connsiteX1" fmla="*/ 10639867 w 10645060"/>
              <a:gd name="connsiteY1" fmla="*/ 0 h 1196794"/>
              <a:gd name="connsiteX2" fmla="*/ 10643752 w 10645060"/>
              <a:gd name="connsiteY2" fmla="*/ 1196794 h 1196794"/>
              <a:gd name="connsiteX3" fmla="*/ 1847860 w 10645060"/>
              <a:gd name="connsiteY3" fmla="*/ 1193670 h 1196794"/>
              <a:gd name="connsiteX4" fmla="*/ 0 w 10645060"/>
              <a:gd name="connsiteY4" fmla="*/ 5537 h 1196794"/>
              <a:gd name="connsiteX0" fmla="*/ 12383 w 10657443"/>
              <a:gd name="connsiteY0" fmla="*/ 5537 h 1205657"/>
              <a:gd name="connsiteX1" fmla="*/ 10652250 w 10657443"/>
              <a:gd name="connsiteY1" fmla="*/ 0 h 1205657"/>
              <a:gd name="connsiteX2" fmla="*/ 10656135 w 10657443"/>
              <a:gd name="connsiteY2" fmla="*/ 1196794 h 1205657"/>
              <a:gd name="connsiteX3" fmla="*/ 0 w 10657443"/>
              <a:gd name="connsiteY3" fmla="*/ 1205657 h 1205657"/>
              <a:gd name="connsiteX4" fmla="*/ 12383 w 10657443"/>
              <a:gd name="connsiteY4" fmla="*/ 5537 h 12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7443" h="1205657">
                <a:moveTo>
                  <a:pt x="12383" y="5537"/>
                </a:moveTo>
                <a:lnTo>
                  <a:pt x="10652250" y="0"/>
                </a:lnTo>
                <a:cubicBezTo>
                  <a:pt x="10660495" y="476267"/>
                  <a:pt x="10656559" y="846360"/>
                  <a:pt x="10656135" y="1196794"/>
                </a:cubicBezTo>
                <a:lnTo>
                  <a:pt x="0" y="1205657"/>
                </a:lnTo>
                <a:lnTo>
                  <a:pt x="12383" y="5537"/>
                </a:lnTo>
                <a:close/>
              </a:path>
            </a:pathLst>
          </a:custGeom>
          <a:pattFill prst="ltUpDiag">
            <a:fgClr>
              <a:srgbClr val="B4B682"/>
            </a:fgClr>
            <a:bgClr>
              <a:srgbClr val="FFFFFF"/>
            </a:bgClr>
          </a:pattFill>
          <a:ln>
            <a:noFill/>
          </a:ln>
          <a:effectLst>
            <a:outerShdw blurRad="342900" dist="50800" dir="5400000" sx="108000" sy="108000" algn="ctr" rotWithShape="0">
              <a:srgbClr val="B5B68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99" tIns="31199" rIns="62399" bIns="31199" anchor="ctr"/>
          <a:lstStyle/>
          <a:p>
            <a:pPr algn="ctr">
              <a:defRPr/>
            </a:pPr>
            <a:endParaRPr lang="ru-RU" altLang="ru-RU" sz="3200" b="1" dirty="0">
              <a:solidFill>
                <a:srgbClr val="033F6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Равнобедренный треугольник 10"/>
          <p:cNvSpPr/>
          <p:nvPr/>
        </p:nvSpPr>
        <p:spPr>
          <a:xfrm>
            <a:off x="9577365" y="2358189"/>
            <a:ext cx="2679030" cy="4686555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dkDnDiag">
            <a:fgClr>
              <a:srgbClr val="B5B68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486" y="2056667"/>
            <a:ext cx="10739887" cy="208829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7200" b="1" dirty="0" smtClean="0">
                <a:solidFill>
                  <a:srgbClr val="425931"/>
                </a:solidFill>
                <a:latin typeface="Arial Black" pitchFamily="34" charset="0"/>
              </a:rPr>
              <a:t>Инвестиционный </a:t>
            </a:r>
            <a:r>
              <a:rPr lang="ru-RU" sz="7200" b="1" dirty="0" smtClean="0">
                <a:solidFill>
                  <a:srgbClr val="425931"/>
                </a:solidFill>
                <a:latin typeface="Arial Black" pitchFamily="34" charset="0"/>
              </a:rPr>
              <a:t>потенциал</a:t>
            </a:r>
            <a:endParaRPr lang="ru-RU" sz="7200" b="1" dirty="0">
              <a:solidFill>
                <a:srgbClr val="425931"/>
              </a:solidFill>
              <a:latin typeface="Arial Black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539" y="5149161"/>
            <a:ext cx="1646461" cy="1649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9171" y="456582"/>
            <a:ext cx="9353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Ярославский район -</a:t>
            </a:r>
            <a:endParaRPr lang="ru-RU" sz="60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864" y="4903241"/>
            <a:ext cx="9573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для жизни и бизнеса</a:t>
            </a:r>
            <a:endParaRPr lang="ru-RU" sz="60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86491" cy="1269242"/>
          </a:xfrm>
          <a:prstGeom prst="rect">
            <a:avLst/>
          </a:prstGeom>
          <a:effectLst>
            <a:outerShdw blurRad="50800" dist="38100" dir="13500000" algn="br" rotWithShape="0">
              <a:srgbClr val="B4B682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97165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415" y="0"/>
            <a:ext cx="9844585" cy="8634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Инвестиционные площадки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(перечень и характеристика всех площадок в приложении)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526995" y="876954"/>
            <a:ext cx="10972800" cy="3927057"/>
          </a:xfrm>
        </p:spPr>
        <p:txBody>
          <a:bodyPr/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территории Ярославского муниципального района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расположены 22 инвестиционная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площадка: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10 площадок  - земли сельскохозяйственного назначения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площадки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земли населённых пунктов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6 площадок – земли промышленности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2 площадки – земли запаса</a:t>
            </a:r>
          </a:p>
          <a:p>
            <a:pPr marL="273050" indent="-47625">
              <a:buNone/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47625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 4 инвестиционным площадкам проводятся мероприятия по  переводу в земли промышленности.</a:t>
            </a:r>
          </a:p>
          <a:p>
            <a:pPr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15858" t="26460" r="13935" b="21830"/>
          <a:stretch>
            <a:fillRect/>
          </a:stretch>
        </p:blipFill>
        <p:spPr bwMode="auto">
          <a:xfrm>
            <a:off x="668011" y="4249507"/>
            <a:ext cx="5075916" cy="236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4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2456" y="4249508"/>
            <a:ext cx="5617666" cy="2375642"/>
          </a:xfrm>
          <a:prstGeom prst="rect">
            <a:avLst/>
          </a:prstGeom>
        </p:spPr>
      </p:pic>
      <p:sp>
        <p:nvSpPr>
          <p:cNvPr id="7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301662" y="772094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18616" y="836193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659948" y="738766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1"/>
            <a:ext cx="1774893" cy="57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301662" y="614020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18616" y="637177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659948" y="654167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199" y="1"/>
            <a:ext cx="1774893" cy="57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00736" y="0"/>
            <a:ext cx="9891264" cy="778322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Сельское хозяйство. Инвестиционный потенциал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: скругленные углы 10">
            <a:extLst>
              <a:ext uri="{FF2B5EF4-FFF2-40B4-BE49-F238E27FC236}">
                <a16:creationId xmlns="" xmlns:a16="http://schemas.microsoft.com/office/drawing/2014/main" id="{4E400396-DCDF-4425-BC02-2DA15D833EB4}"/>
              </a:ext>
            </a:extLst>
          </p:cNvPr>
          <p:cNvSpPr/>
          <p:nvPr/>
        </p:nvSpPr>
        <p:spPr>
          <a:xfrm>
            <a:off x="3540953" y="3182586"/>
            <a:ext cx="4890527" cy="3111335"/>
          </a:xfrm>
          <a:prstGeom prst="roundRect">
            <a:avLst>
              <a:gd name="adj" fmla="val 4846"/>
            </a:avLst>
          </a:prstGeom>
          <a:noFill/>
          <a:ln w="15875">
            <a:solidFill>
              <a:srgbClr val="528A1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38846" y="4028383"/>
            <a:ext cx="50826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животноводство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птицеводство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овощеводство защищенного грунта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цветоводство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аквакультура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араллелограмм 75"/>
          <p:cNvSpPr/>
          <p:nvPr/>
        </p:nvSpPr>
        <p:spPr>
          <a:xfrm flipV="1">
            <a:off x="3619044" y="3318459"/>
            <a:ext cx="4693683" cy="527164"/>
          </a:xfrm>
          <a:custGeom>
            <a:avLst/>
            <a:gdLst>
              <a:gd name="connsiteX0" fmla="*/ 0 w 12184409"/>
              <a:gd name="connsiteY0" fmla="*/ 850459 h 850459"/>
              <a:gd name="connsiteX1" fmla="*/ 731616 w 12184409"/>
              <a:gd name="connsiteY1" fmla="*/ 0 h 850459"/>
              <a:gd name="connsiteX2" fmla="*/ 12184409 w 12184409"/>
              <a:gd name="connsiteY2" fmla="*/ 0 h 850459"/>
              <a:gd name="connsiteX3" fmla="*/ 11452793 w 12184409"/>
              <a:gd name="connsiteY3" fmla="*/ 850459 h 850459"/>
              <a:gd name="connsiteX4" fmla="*/ 0 w 12184409"/>
              <a:gd name="connsiteY4" fmla="*/ 850459 h 850459"/>
              <a:gd name="connsiteX0" fmla="*/ 11334 w 12195743"/>
              <a:gd name="connsiteY0" fmla="*/ 859984 h 859984"/>
              <a:gd name="connsiteX1" fmla="*/ 0 w 12195743"/>
              <a:gd name="connsiteY1" fmla="*/ 0 h 859984"/>
              <a:gd name="connsiteX2" fmla="*/ 12195743 w 12195743"/>
              <a:gd name="connsiteY2" fmla="*/ 9525 h 859984"/>
              <a:gd name="connsiteX3" fmla="*/ 11464127 w 12195743"/>
              <a:gd name="connsiteY3" fmla="*/ 859984 h 859984"/>
              <a:gd name="connsiteX4" fmla="*/ 11334 w 12195743"/>
              <a:gd name="connsiteY4" fmla="*/ 859984 h 859984"/>
              <a:gd name="connsiteX0" fmla="*/ 11334 w 12195743"/>
              <a:gd name="connsiteY0" fmla="*/ 859984 h 859984"/>
              <a:gd name="connsiteX1" fmla="*/ 0 w 12195743"/>
              <a:gd name="connsiteY1" fmla="*/ 0 h 859984"/>
              <a:gd name="connsiteX2" fmla="*/ 12195743 w 12195743"/>
              <a:gd name="connsiteY2" fmla="*/ 9525 h 859984"/>
              <a:gd name="connsiteX3" fmla="*/ 10803338 w 12195743"/>
              <a:gd name="connsiteY3" fmla="*/ 859984 h 859984"/>
              <a:gd name="connsiteX4" fmla="*/ 11334 w 12195743"/>
              <a:gd name="connsiteY4" fmla="*/ 859984 h 859984"/>
              <a:gd name="connsiteX0" fmla="*/ 11334 w 12195743"/>
              <a:gd name="connsiteY0" fmla="*/ 859984 h 859984"/>
              <a:gd name="connsiteX1" fmla="*/ 0 w 12195743"/>
              <a:gd name="connsiteY1" fmla="*/ 0 h 859984"/>
              <a:gd name="connsiteX2" fmla="*/ 12195743 w 12195743"/>
              <a:gd name="connsiteY2" fmla="*/ 9525 h 859984"/>
              <a:gd name="connsiteX3" fmla="*/ 10076850 w 12195743"/>
              <a:gd name="connsiteY3" fmla="*/ 851116 h 859984"/>
              <a:gd name="connsiteX4" fmla="*/ 11334 w 12195743"/>
              <a:gd name="connsiteY4" fmla="*/ 859984 h 859984"/>
              <a:gd name="connsiteX0" fmla="*/ 11334 w 11546540"/>
              <a:gd name="connsiteY0" fmla="*/ 868194 h 868194"/>
              <a:gd name="connsiteX1" fmla="*/ 0 w 11546540"/>
              <a:gd name="connsiteY1" fmla="*/ 8210 h 868194"/>
              <a:gd name="connsiteX2" fmla="*/ 11546540 w 11546540"/>
              <a:gd name="connsiteY2" fmla="*/ 0 h 868194"/>
              <a:gd name="connsiteX3" fmla="*/ 10076850 w 11546540"/>
              <a:gd name="connsiteY3" fmla="*/ 859326 h 868194"/>
              <a:gd name="connsiteX4" fmla="*/ 11334 w 11546540"/>
              <a:gd name="connsiteY4" fmla="*/ 868194 h 86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6540" h="868194">
                <a:moveTo>
                  <a:pt x="11334" y="868194"/>
                </a:moveTo>
                <a:lnTo>
                  <a:pt x="0" y="8210"/>
                </a:lnTo>
                <a:lnTo>
                  <a:pt x="11546540" y="0"/>
                </a:lnTo>
                <a:lnTo>
                  <a:pt x="10076850" y="859326"/>
                </a:lnTo>
                <a:lnTo>
                  <a:pt x="11334" y="8681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b="1" dirty="0">
              <a:solidFill>
                <a:srgbClr val="435A3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94578" y="3351211"/>
            <a:ext cx="4451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Возможные направления развития</a:t>
            </a:r>
            <a:endParaRPr lang="ru-RU" sz="2100" dirty="0"/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3061556" y="1199408"/>
            <a:ext cx="358538" cy="12944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араллелограмм 75"/>
          <p:cNvSpPr/>
          <p:nvPr/>
        </p:nvSpPr>
        <p:spPr>
          <a:xfrm flipV="1">
            <a:off x="-4802" y="1189690"/>
            <a:ext cx="3318018" cy="1327878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4F758990-35D8-4D6A-9859-265DB8EA21F0}"/>
              </a:ext>
            </a:extLst>
          </p:cNvPr>
          <p:cNvSpPr/>
          <p:nvPr/>
        </p:nvSpPr>
        <p:spPr>
          <a:xfrm>
            <a:off x="0" y="1203002"/>
            <a:ext cx="3158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инвестиционных площадок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общей площадью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346 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7394070" y="1197429"/>
            <a:ext cx="358538" cy="12944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араллелограмм 75"/>
          <p:cNvSpPr/>
          <p:nvPr/>
        </p:nvSpPr>
        <p:spPr>
          <a:xfrm flipV="1">
            <a:off x="4327712" y="1187711"/>
            <a:ext cx="3318018" cy="1327878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4F758990-35D8-4D6A-9859-265DB8EA21F0}"/>
              </a:ext>
            </a:extLst>
          </p:cNvPr>
          <p:cNvSpPr/>
          <p:nvPr/>
        </p:nvSpPr>
        <p:spPr>
          <a:xfrm>
            <a:off x="4332515" y="1367278"/>
            <a:ext cx="3158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развивающихся действующих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предприятия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11396056" y="1209303"/>
            <a:ext cx="358538" cy="12944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араллелограмм 75"/>
          <p:cNvSpPr/>
          <p:nvPr/>
        </p:nvSpPr>
        <p:spPr>
          <a:xfrm flipV="1">
            <a:off x="8329698" y="1199585"/>
            <a:ext cx="3318018" cy="1327878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4F758990-35D8-4D6A-9859-265DB8EA21F0}"/>
              </a:ext>
            </a:extLst>
          </p:cNvPr>
          <p:cNvSpPr/>
          <p:nvPr/>
        </p:nvSpPr>
        <p:spPr>
          <a:xfrm>
            <a:off x="8322625" y="1509781"/>
            <a:ext cx="3158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Удобная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логистика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Delatnosti hortikulture.jpg"/>
          <p:cNvPicPr/>
          <p:nvPr/>
        </p:nvPicPr>
        <p:blipFill>
          <a:blip r:embed="rId4" cstate="print"/>
          <a:srcRect r="66802" b="66792"/>
          <a:stretch>
            <a:fillRect/>
          </a:stretch>
        </p:blipFill>
        <p:spPr bwMode="auto">
          <a:xfrm>
            <a:off x="403762" y="2928980"/>
            <a:ext cx="2006930" cy="1690521"/>
          </a:xfrm>
          <a:prstGeom prst="rect">
            <a:avLst/>
          </a:prstGeom>
          <a:noFill/>
        </p:spPr>
      </p:pic>
      <p:pic>
        <p:nvPicPr>
          <p:cNvPr id="56" name="Рисунок 55" descr="Delatnosti hortikulture.jpg"/>
          <p:cNvPicPr/>
          <p:nvPr/>
        </p:nvPicPr>
        <p:blipFill>
          <a:blip r:embed="rId4" cstate="print"/>
          <a:srcRect l="33639" r="33367" b="66792"/>
          <a:stretch>
            <a:fillRect/>
          </a:stretch>
        </p:blipFill>
        <p:spPr bwMode="auto">
          <a:xfrm>
            <a:off x="403760" y="4755798"/>
            <a:ext cx="1983179" cy="1680627"/>
          </a:xfrm>
          <a:prstGeom prst="rect">
            <a:avLst/>
          </a:prstGeom>
          <a:noFill/>
        </p:spPr>
      </p:pic>
      <p:pic>
        <p:nvPicPr>
          <p:cNvPr id="57" name="Рисунок 56" descr="Особенности животноводства в России | GoFerma.ru | Яндекс Дзен"/>
          <p:cNvPicPr/>
          <p:nvPr/>
        </p:nvPicPr>
        <p:blipFill>
          <a:blip r:embed="rId5" cstate="print"/>
          <a:srcRect l="3979"/>
          <a:stretch>
            <a:fillRect/>
          </a:stretch>
        </p:blipFill>
        <p:spPr bwMode="auto">
          <a:xfrm>
            <a:off x="9488384" y="2969758"/>
            <a:ext cx="2006930" cy="167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В ярославские карьеры заселили рыбу — Российская газета"/>
          <p:cNvPicPr/>
          <p:nvPr/>
        </p:nvPicPr>
        <p:blipFill>
          <a:blip r:embed="rId6" cstate="print">
            <a:lum bright="10000"/>
          </a:blip>
          <a:srcRect l="6679"/>
          <a:stretch>
            <a:fillRect/>
          </a:stretch>
        </p:blipFill>
        <p:spPr bwMode="auto">
          <a:xfrm>
            <a:off x="9488385" y="4722389"/>
            <a:ext cx="1991096" cy="167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19618" y="0"/>
            <a:ext cx="10472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Сельское хозяйство.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Инвестиционные проекты, находящиеся в стадии реализации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59488" y="871873"/>
          <a:ext cx="11723427" cy="53328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6847"/>
                <a:gridCol w="2307265"/>
                <a:gridCol w="1704503"/>
                <a:gridCol w="2082852"/>
                <a:gridCol w="2261960"/>
              </a:tblGrid>
              <a:tr h="743485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Инициатор проекта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Планируемые инвестиции, млн.руб.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Планируемое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создание рабочих мест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03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 теплиц  под выращивание </a:t>
                      </a:r>
                      <a:r>
                        <a:rPr lang="ru-RU" sz="14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фаленопсиса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5 га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ТК «Ярославский»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5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современного тепличного комплекса на основе передовых технологий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«Лазаревское»</a:t>
                      </a:r>
                    </a:p>
                    <a:p>
                      <a:pPr algn="ctr"/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2023-2025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рассадно-салатного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отделения теплиц под выращивание розы горшечной, 1 га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ТК «Ярославский»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2022-2025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16 птичников общей вместимостью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 2 млн.голов птицы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«Птицефабрика Север»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2024-2028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14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и ввод в эксплуатацию второй  очереди молочно-товарной фермы на 1180 коров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Агромир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2021-2026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661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и модернизация молочной фермы до 500 голов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дойного стада КРС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«СПК Революция»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2021-2024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3914" y="1334601"/>
            <a:ext cx="10807461" cy="21728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ts val="600"/>
              </a:spcBef>
              <a:spcAft>
                <a:spcPts val="18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инвестиционного развития </a:t>
            </a:r>
          </a:p>
          <a:p>
            <a:pPr marL="342900" indent="-342900" algn="ctr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мер поддержки организаций агропромышленного комплекса</a:t>
            </a:r>
          </a:p>
          <a:p>
            <a:pPr marL="342900" indent="-342900" algn="ctr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функционирования аграрного сектора района</a:t>
            </a:r>
          </a:p>
          <a:p>
            <a:pPr marL="342900" indent="-342900"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665027" y="204822"/>
            <a:ext cx="105269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Сельское хозяйство. Задачи инвестиционного развития</a:t>
            </a:r>
          </a:p>
        </p:txBody>
      </p:sp>
      <p:sp>
        <p:nvSpPr>
          <p:cNvPr id="21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01504" y="4439270"/>
            <a:ext cx="8570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ОЖИДАЕМЫЕ ЭФФЕКТЫ  от реализации задач</a:t>
            </a:r>
          </a:p>
          <a:p>
            <a:pPr marL="457200" indent="-457200" algn="ctr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Достижение  устойчивого роста сельскохозяйственного производства</a:t>
            </a:r>
          </a:p>
          <a:p>
            <a:pPr marL="457200" indent="-457200" algn="ctr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дополнительных рабочих мест на селе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60060" y="4544704"/>
            <a:ext cx="10031104" cy="1828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Aft>
                <a:spcPts val="1200"/>
              </a:spcAft>
            </a:pP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1946" y="4763056"/>
            <a:ext cx="97717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ОЖИДАЕМЫЕ ЭФФЕКТЫ  от реализации задач</a:t>
            </a:r>
          </a:p>
          <a:p>
            <a:pPr marL="457200" indent="-457200" algn="ctr">
              <a:spcAft>
                <a:spcPts val="1200"/>
              </a:spcAft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Достижение  устойчивого роста сельскохозяйственного производства</a:t>
            </a:r>
          </a:p>
          <a:p>
            <a:pPr marL="457200" indent="-457200" algn="ctr">
              <a:spcAft>
                <a:spcPts val="1200"/>
              </a:spcAft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дополнительных рабочих мест на селе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4913194" y="3616657"/>
            <a:ext cx="2183642" cy="85980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Равнобедренный треугольник 10"/>
          <p:cNvSpPr/>
          <p:nvPr/>
        </p:nvSpPr>
        <p:spPr>
          <a:xfrm flipH="1" flipV="1">
            <a:off x="-231819" y="0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794897" y="2838987"/>
            <a:ext cx="301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897588" y="3339050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682901" y="4982112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25838" y="3196175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69026" y="4767800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  <a:sym typeface="Calibri"/>
              </a:rPr>
              <a:t>Характеристика отрасли «Туризм»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4067290" y="523062"/>
            <a:ext cx="3829801" cy="31820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араллелограмм 75"/>
          <p:cNvSpPr/>
          <p:nvPr/>
        </p:nvSpPr>
        <p:spPr>
          <a:xfrm flipV="1">
            <a:off x="641266" y="559827"/>
            <a:ext cx="7220199" cy="3264028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38" name="Прямоугольник 32"/>
          <p:cNvSpPr>
            <a:spLocks noChangeArrowheads="1"/>
          </p:cNvSpPr>
          <p:nvPr/>
        </p:nvSpPr>
        <p:spPr bwMode="auto">
          <a:xfrm flipH="1">
            <a:off x="683798" y="584790"/>
            <a:ext cx="6705831" cy="33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объекты отрасли: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3 санатория: «Красный холм», «ЯНОС», «Ясные Зори»;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 баз отдыха: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«Ярославль», «Астра», «Прибрежный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Ярбург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«Европа»,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Солнечный берег»,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Папин дом»;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4 спортивных парка: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Подолино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«Забава», «Изгиб»,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Шакша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3 аэродрома: АТК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Левцово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Туношна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Карачиха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Ярославский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Дельфинарий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музейных комплекса: Музей-усадьба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музейный комплекс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им.Ф.И.Толбухина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4963885" y="4009132"/>
          <a:ext cx="6775533" cy="284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4A58D79-9C4E-427D-A69F-C5AE70B0E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9853" y="0"/>
            <a:ext cx="2102147" cy="2102147"/>
          </a:xfrm>
          <a:prstGeom prst="rect">
            <a:avLst/>
          </a:prstGeom>
        </p:spPr>
      </p:pic>
      <p:pic>
        <p:nvPicPr>
          <p:cNvPr id="1027" name="Picture 3" descr="\\uf38-1\сетевая_Медведева\доклады, презентации\Встреча с Губернатором ноябрь 2021 года\Туризм\для попова\n3x29TRIR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3265" y="1536473"/>
            <a:ext cx="3214255" cy="2410691"/>
          </a:xfrm>
          <a:prstGeom prst="rect">
            <a:avLst/>
          </a:prstGeom>
          <a:noFill/>
        </p:spPr>
      </p:pic>
      <p:pic>
        <p:nvPicPr>
          <p:cNvPr id="27" name="Рисунок 26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379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478895" y="4054398"/>
            <a:ext cx="24306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ym typeface="Arial"/>
              </a:rPr>
              <a:t>Преимущества:</a:t>
            </a:r>
            <a:endParaRPr lang="ru-RU" sz="2300" b="1" dirty="0">
              <a:sym typeface="Arial"/>
            </a:endParaRPr>
          </a:p>
        </p:txBody>
      </p:sp>
      <p:sp>
        <p:nvSpPr>
          <p:cNvPr id="35" name="Google Shape;443;p11"/>
          <p:cNvSpPr/>
          <p:nvPr/>
        </p:nvSpPr>
        <p:spPr>
          <a:xfrm>
            <a:off x="495086" y="4426758"/>
            <a:ext cx="4898703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60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sym typeface="Arial"/>
              </a:rPr>
              <a:t>Хорошая 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Arial"/>
              </a:rPr>
              <a:t>транспортная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Arial"/>
              </a:rPr>
              <a:t>доступность</a:t>
            </a:r>
          </a:p>
          <a:p>
            <a:pPr lvl="0">
              <a:spcBef>
                <a:spcPts val="6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sym typeface="Arial"/>
              </a:rPr>
              <a:t>Историческая, культурная и социальная самобытность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sym typeface="Arial"/>
              </a:rPr>
              <a:t>Близость 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Arial"/>
              </a:rPr>
              <a:t>к туристическому маршруту  «Золотое кольцо 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Arial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33403" y="4523090"/>
            <a:ext cx="353568" cy="3779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44036" y="5022820"/>
            <a:ext cx="353568" cy="3779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54668" y="5550195"/>
            <a:ext cx="353568" cy="3928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3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477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671" y="3421377"/>
            <a:ext cx="9279876" cy="3190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1380" y="0"/>
            <a:ext cx="10540622" cy="846809"/>
          </a:xfrm>
          <a:prstGeom prst="round2DiagRect">
            <a:avLst>
              <a:gd name="adj1" fmla="val 16667"/>
              <a:gd name="adj2" fmla="val 46429"/>
            </a:avLst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Туризм и спорт. Инвестиционный потенциал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386107" y="866161"/>
            <a:ext cx="5430244" cy="219728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Ярославские предместья – удивительные окрестности древнего города</a:t>
            </a:r>
            <a:endParaRPr lang="ru-RU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7421" y="3807725"/>
            <a:ext cx="9471546" cy="2374511"/>
          </a:xfrm>
          <a:prstGeom prst="roundRect">
            <a:avLst>
              <a:gd name="adj" fmla="val 223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16000"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Возможные направления развития: </a:t>
            </a: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Размещение объектов придорожного сервиса;</a:t>
            </a:r>
            <a:endParaRPr lang="en-US" sz="2000" spc="-1" dirty="0" smtClean="0">
              <a:latin typeface="Times New Roman" pitchFamily="18" charset="0"/>
              <a:cs typeface="Times New Roman" pitchFamily="18" charset="0"/>
            </a:endParaRP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Увеличение номерного фонда и развитие действующих 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туробъектов</a:t>
            </a: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000" spc="-1" dirty="0" smtClean="0">
              <a:latin typeface="Times New Roman" pitchFamily="18" charset="0"/>
              <a:cs typeface="Times New Roman" pitchFamily="18" charset="0"/>
            </a:endParaRP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объектов общественного питания</a:t>
            </a:r>
            <a:endParaRPr lang="en-US" sz="2000" spc="-1" dirty="0" smtClean="0">
              <a:latin typeface="Times New Roman" pitchFamily="18" charset="0"/>
              <a:cs typeface="Times New Roman" pitchFamily="18" charset="0"/>
            </a:endParaRP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спортивных парков</a:t>
            </a:r>
            <a:endParaRPr lang="en-US" sz="2000" spc="-1" dirty="0" smtClean="0">
              <a:latin typeface="Times New Roman" pitchFamily="18" charset="0"/>
              <a:cs typeface="Times New Roman" pitchFamily="18" charset="0"/>
            </a:endParaRP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Использование потенциала уникальных населенных пунктов, расположенных на территории Ярославского района: с. Курба, с. 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Толбухино</a:t>
            </a: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д. 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Карабиха</a:t>
            </a:r>
            <a:endParaRPr lang="en-US" sz="2000" spc="-1" dirty="0" smtClean="0">
              <a:latin typeface="Times New Roman" pitchFamily="18" charset="0"/>
              <a:cs typeface="Times New Roman" pitchFamily="18" charset="0"/>
            </a:endParaRPr>
          </a:p>
          <a:p>
            <a:pPr indent="-216000" algn="ctr">
              <a:buClr>
                <a:srgbClr val="000000"/>
              </a:buClr>
              <a:buFont typeface="StarSymbol"/>
              <a:buChar char="-"/>
              <a:defRPr/>
            </a:pPr>
            <a:r>
              <a:rPr lang="ru-RU" sz="20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Использование потенциала аэродромов, расположенных в Ярославском районе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Парк Забава (Белкино, Ярославль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0728" y="2892709"/>
            <a:ext cx="2611272" cy="1845680"/>
          </a:xfrm>
          <a:prstGeom prst="rect">
            <a:avLst/>
          </a:prstGeom>
          <a:noFill/>
        </p:spPr>
      </p:pic>
      <p:pic>
        <p:nvPicPr>
          <p:cNvPr id="120838" name="Picture 6" descr="Дельфинарий в Ярославле: подробное описание, адрес, фото, отзыв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6646" y="4926756"/>
            <a:ext cx="2655354" cy="1767470"/>
          </a:xfrm>
          <a:prstGeom prst="rect">
            <a:avLst/>
          </a:prstGeom>
          <a:noFill/>
        </p:spPr>
      </p:pic>
      <p:pic>
        <p:nvPicPr>
          <p:cNvPr id="78850" name="Picture 2" descr="ᐉ Санаторий Красный холм (Ярославская область, Средняя полоса России) 🔥️  Цены на 2022 год, Официальный сайт бронирования • Путевка.ко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97388" y="1084404"/>
            <a:ext cx="2694611" cy="1672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14047" y="771572"/>
            <a:ext cx="5090467" cy="6477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Село Курба</a:t>
            </a:r>
            <a:r>
              <a:rPr lang="ru-RU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3773" y="3794079"/>
            <a:ext cx="11805314" cy="30639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Село Курба обладает 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исключительной по значению и степени сохранности исторической градостроительной структуры в гармоническом сочетании с природным и антропогенным ландшафтом;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богатым историческим наследием. Село Курба – одно из древнейших сёл Ярославского края, в XV – XVI вв. здесь была вотчина князей Курбских, потомков ярославских удельных князей. В XVIII – начале ХХ века Курба была центром волости, а в 1944-1957гг. центром отдельного района;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ценной историко-архитектурной среды. На территории поселения сохранились ансамбли дворянских усадеб;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уникальным для сельских поселений количества памятников архитектуры: 49 объектов культурного наследия, среди которых такие ценные с архитектурно-художественной точки зрения, как ансамбль церкви Казанской (</a:t>
            </a:r>
            <a:r>
              <a:rPr lang="ru-RU" sz="17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XVIIIв</a:t>
            </a: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7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XIXв</a:t>
            </a: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 с. Курба, ансамбль исторического жилого центра села Курбы (</a:t>
            </a:r>
            <a:r>
              <a:rPr lang="ru-RU" sz="17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XIXв</a:t>
            </a: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ru-RU" sz="17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нач.ХХв</a:t>
            </a: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.), Ансамбль церкви Спасской с.Васильевское (1745г. - </a:t>
            </a:r>
            <a:r>
              <a:rPr lang="ru-RU" sz="1700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в.п.XIXв</a:t>
            </a:r>
            <a:r>
              <a:rPr lang="ru-RU" sz="1700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.).</a:t>
            </a:r>
            <a:endParaRPr lang="en-US" sz="1700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HZkh8xs9WkqxbPrpptgAxXYJqmoSnDDFWDzCQT9mRPM7zP9B_lDRs_GYrVOeGr52BdA4YXeATxhiNqkasBeLgN597zkPE0Ubjwnb7M9TrVNA5jTI9KjFWzTtc-TMAJlhQn1eAnXd_XB2UtJr1abXXQ.jpg"/>
          <p:cNvPicPr>
            <a:picLocks noChangeAspect="1"/>
          </p:cNvPicPr>
          <p:nvPr/>
        </p:nvPicPr>
        <p:blipFill>
          <a:blip r:embed="rId4" cstate="print"/>
          <a:srcRect l="17827" t="29343" r="14846"/>
          <a:stretch>
            <a:fillRect/>
          </a:stretch>
        </p:blipFill>
        <p:spPr>
          <a:xfrm>
            <a:off x="732432" y="1512782"/>
            <a:ext cx="3798626" cy="22399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6428096" y="950680"/>
            <a:ext cx="5563995" cy="222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инвестиционных вложений: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Создание музейного комплекса (музей и мастерские русских ремесел, возможность временного размещения туристов в русской избе, предоставление услуг русской бани, ресторан традиционной русской кухни)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маршрута «Усадебное кольцо Ярославских предместий» (с.Сарафоново-с.Спасское-с.Дегтево-с.Курба-с.Васильевское-с.Михайловское-д.Карабиха 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9619" y="163774"/>
            <a:ext cx="10472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Туризм и спорт. Инвестиционный потенциал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7421" y="921697"/>
            <a:ext cx="5268036" cy="5659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Толбухино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9179" y="1719618"/>
            <a:ext cx="5420994" cy="48858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96084" y="964326"/>
            <a:ext cx="5809655" cy="2597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33266" y="189152"/>
            <a:ext cx="104587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Туризм и спорт. Инвестиционный потенциал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87152" y="1012899"/>
            <a:ext cx="55682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Перспективные направления развития: 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 История  одного из  редких видов  промысла – лепного - которым мастерски владели жители села.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 Территория с водной и лесной рекреацией (озеро Тарасово, речка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Когоша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(приток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р.Ить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Благоприятные условия для развития  видов туризма: экологического, сельского, охоты и рыбалки.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 Площадка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глемпинга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 Включение села в список самых красивых деревень России.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одержимое 19"/>
          <p:cNvSpPr txBox="1">
            <a:spLocks noChangeArrowheads="1"/>
          </p:cNvSpPr>
          <p:nvPr/>
        </p:nvSpPr>
        <p:spPr bwMode="auto">
          <a:xfrm>
            <a:off x="327547" y="2088108"/>
            <a:ext cx="5268036" cy="417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Памятник  природы  живописное озеро Тарасово. Площадь 18 гектаров. Озеро относится к разряду реликтовых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моренового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происхождения и имеет тысячелетнюю историю.</a:t>
            </a:r>
          </a:p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Знаменито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с.Толбухино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 своим лепным промыслом - одним из видов строительного отхожего промысла крестьян.</a:t>
            </a:r>
          </a:p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Деревня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Фатьяново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, что в 10 км. от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с.Толбухино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,  дала название целой культуре бронзового века. Во всех учебниках по археологии рассказывается о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фатьяновской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культуре второй половины III – середины II тысячелетия до н.э.</a:t>
            </a:r>
          </a:p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Выгодное географическое месторасположение</a:t>
            </a:r>
          </a:p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Богатое историко-культурное и архитектурное наследие; </a:t>
            </a:r>
          </a:p>
          <a:p>
            <a:pPr algn="just" eaLnBrk="1" hangingPunct="1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Самобытная сельская архитектура. Наличие в селе жилых домов-памятников архитектуры конца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начала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века, сохранивших лепной декор на фасадах каменных построек и резьбу – на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деревянных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Пользователь\Desktop\Документы\картинки\5341704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485" y="3714773"/>
            <a:ext cx="5646595" cy="28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Пользователь\Desktop\Документы\картинки\5341704605.jpg"/>
          <p:cNvPicPr/>
          <p:nvPr/>
        </p:nvPicPr>
        <p:blipFill>
          <a:blip r:embed="rId4" cstate="print"/>
          <a:srcRect t="80513" r="84412"/>
          <a:stretch>
            <a:fillRect/>
          </a:stretch>
        </p:blipFill>
        <p:spPr bwMode="auto">
          <a:xfrm>
            <a:off x="10691664" y="5935165"/>
            <a:ext cx="880719" cy="55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0"/>
          <p:cNvSpPr/>
          <p:nvPr/>
        </p:nvSpPr>
        <p:spPr>
          <a:xfrm flipH="1" flipV="1">
            <a:off x="-280420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59455" y="921696"/>
            <a:ext cx="5226945" cy="6341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Деревня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Карабиха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421" y="1746914"/>
            <a:ext cx="5363570" cy="49268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91115" y="1428353"/>
            <a:ext cx="6314623" cy="15181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5027" y="175504"/>
            <a:ext cx="105269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Туризм и спорт. Инвестиционный потенциал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63905" y="15752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Перспективные направления развития: 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предприятия общественного питания;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гостиницы или аналогичное средство размещения (мотель,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хостел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гостевой двор и др.)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2138" y="1859576"/>
            <a:ext cx="511790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это единственная сохранившаяся в Ярославской области усадьба дворцового типа 2-й половины XVIII – начала XX вв. Владельцами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Карабихи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 середины XIX в. являлись представители княжеского рода Голицыных. В начале 1860-х гг. поместье приобрел известный русский поэт и издатель Н.А. Некрасов.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Ансамбль усадьбы включает 16 объектов культурного наследия федерального значения.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в первую субботу июля на территории усадьбы проходит Всероссийский Некрасовский праздник поэзии.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имеет выгодное географическое положение. Расположена в 15 км к югу от Ярославля, на исторической дороге из Москвы в Ярославль, в 2-х км от федеральной трассы М-8 (Москва-Холмогоры). </a:t>
            </a:r>
          </a:p>
        </p:txBody>
      </p:sp>
      <p:pic>
        <p:nvPicPr>
          <p:cNvPr id="24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200" y="3398292"/>
            <a:ext cx="5807332" cy="26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5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Туризм и спорт. Задачи инвестиционного развития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3391" y="1160290"/>
            <a:ext cx="11208187" cy="2465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объектов туристической сферы, относящихся к культурно-познавательному туризму (музеи, выставки, творческие пространства с мастер-классами и интерактивными программами)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группы предприятий, которые готовы на своей территории принимать группы школьников и туристические группы в рамках развития промышленного туризма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инфраструктуры, ведущей к туристическим объектам, в том числе: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093" y="3941380"/>
          <a:ext cx="11323062" cy="25126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75338"/>
                <a:gridCol w="3283733"/>
                <a:gridCol w="2263991"/>
              </a:tblGrid>
              <a:tr h="776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туристического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объекта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стоимость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5893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участка автодороги «Москва-Архангельск»-Дубки-СП «Изгиб» протяженностью </a:t>
                      </a:r>
                    </a:p>
                    <a:p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 м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Спортивный парк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Изгиб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млн.руб.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707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участка автодороги «с.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Сеславино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СП «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Шакша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протяженностью 1,2 км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Спортивный парк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Шакша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млн.руб.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авнобедренный треугольник 10"/>
          <p:cNvSpPr/>
          <p:nvPr/>
        </p:nvSpPr>
        <p:spPr>
          <a:xfrm flipH="1" flipV="1">
            <a:off x="-231821" y="-3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4875" y="482444"/>
            <a:ext cx="5098223" cy="4956454"/>
          </a:xfrm>
          <a:prstGeom prst="rect">
            <a:avLst/>
          </a:prstGeom>
        </p:spPr>
      </p:pic>
      <p:sp>
        <p:nvSpPr>
          <p:cNvPr id="19" name="Shape 18"/>
          <p:cNvSpPr/>
          <p:nvPr/>
        </p:nvSpPr>
        <p:spPr>
          <a:xfrm rot="513321">
            <a:off x="7065665" y="3159944"/>
            <a:ext cx="4143636" cy="1561674"/>
          </a:xfrm>
          <a:prstGeom prst="swooshArrow">
            <a:avLst>
              <a:gd name="adj1" fmla="val 19860"/>
              <a:gd name="adj2" fmla="val 25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72210" y="2884382"/>
            <a:ext cx="5619482" cy="5537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Динамика численности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постоянного населения</a:t>
            </a:r>
          </a:p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611"/>
            <a:ext cx="12192000" cy="36000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Территория и численность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Блок-схема: альтернативный процесс 60"/>
          <p:cNvSpPr/>
          <p:nvPr/>
        </p:nvSpPr>
        <p:spPr>
          <a:xfrm>
            <a:off x="6739289" y="842389"/>
            <a:ext cx="648040" cy="151802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/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Блок-схема: альтернативный процесс 61"/>
          <p:cNvSpPr/>
          <p:nvPr/>
        </p:nvSpPr>
        <p:spPr>
          <a:xfrm>
            <a:off x="7560548" y="864224"/>
            <a:ext cx="2949114" cy="14752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/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609394" y="1151399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72,44</a:t>
            </a:r>
            <a:b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</a:br>
            <a:r>
              <a:rPr lang="ru-RU" sz="1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тыс.чел.</a:t>
            </a:r>
            <a:endParaRPr lang="ru-RU" sz="14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50878" y="1156110"/>
            <a:ext cx="292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общая численность постоянного населения  на 01.01.2024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1"/>
          <p:cNvSpPr txBox="1"/>
          <p:nvPr/>
        </p:nvSpPr>
        <p:spPr>
          <a:xfrm rot="21077768">
            <a:off x="8775391" y="3528084"/>
            <a:ext cx="965812" cy="4077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+12,2%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 txBox="1">
            <a:spLocks noChangeArrowheads="1"/>
          </p:cNvSpPr>
          <p:nvPr/>
        </p:nvSpPr>
        <p:spPr>
          <a:xfrm>
            <a:off x="154379" y="5308269"/>
            <a:ext cx="6072250" cy="202624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Ярославский район расположен вокруг областного административного центра г. Я</a:t>
            </a:r>
            <a:r>
              <a:rPr lang="ru-RU" sz="1600" dirty="0" err="1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рославля</a:t>
            </a:r>
            <a:endParaRPr lang="ru-RU" sz="1600" dirty="0" smtClean="0">
              <a:latin typeface="Times New Roman" pitchFamily="18" charset="0"/>
              <a:ea typeface="+mj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 smtClean="0">
              <a:latin typeface="Times New Roman" pitchFamily="18" charset="0"/>
              <a:ea typeface="+mj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Состав: 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1 городское  поселение </a:t>
            </a: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Лесная Поляна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и 7 сельских поселений: </a:t>
            </a: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Заволжское, Ивняковское, </a:t>
            </a:r>
            <a:r>
              <a:rPr lang="ru-RU" sz="1600" dirty="0" err="1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Карабихское</a:t>
            </a: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, </a:t>
            </a:r>
            <a:r>
              <a:rPr lang="ru-RU" sz="1600" dirty="0" err="1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Кузнечихинское</a:t>
            </a: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, </a:t>
            </a:r>
            <a:r>
              <a:rPr lang="ru-RU" sz="1600" dirty="0" err="1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Курбское,Некрасовское</a:t>
            </a:r>
            <a:r>
              <a:rPr lang="ru-RU" sz="1600" dirty="0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 и  </a:t>
            </a:r>
            <a:r>
              <a:rPr lang="ru-RU" sz="1600" dirty="0" err="1" smtClean="0"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Туношенское</a:t>
            </a: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A8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86296" y="4121427"/>
            <a:ext cx="532141" cy="5462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5202 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501681" y="4497110"/>
            <a:ext cx="539231" cy="55335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16663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48966" y="4022189"/>
            <a:ext cx="535686" cy="5710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6439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423317" y="1095916"/>
            <a:ext cx="563526" cy="5143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13912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996472" y="2786736"/>
            <a:ext cx="507333" cy="5001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20929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261215" y="2469838"/>
            <a:ext cx="556952" cy="528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11093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413074" y="1601513"/>
            <a:ext cx="542777" cy="5356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3423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35596" y="2413132"/>
            <a:ext cx="528599" cy="5108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2706</a:t>
            </a:r>
          </a:p>
          <a:p>
            <a:pPr algn="ctr"/>
            <a:r>
              <a:rPr lang="ru-RU" sz="12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223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10747909" y="3066204"/>
            <a:ext cx="9845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(тыс.чел.)</a:t>
            </a:r>
            <a:endParaRPr lang="ru-RU" sz="1500" dirty="0"/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5990897" y="3306726"/>
          <a:ext cx="6201103" cy="336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Скругленный прямоугольник 34"/>
          <p:cNvSpPr/>
          <p:nvPr/>
        </p:nvSpPr>
        <p:spPr>
          <a:xfrm>
            <a:off x="236482" y="710067"/>
            <a:ext cx="3469341" cy="763681"/>
          </a:xfrm>
          <a:prstGeom prst="roundRect">
            <a:avLst/>
          </a:prstGeom>
          <a:noFill/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25000"/>
            </a:pP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  <a:p>
            <a:pPr>
              <a:buSzPct val="25000"/>
            </a:pP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Площадь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1915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 км²</a:t>
            </a:r>
          </a:p>
          <a:p>
            <a:pPr>
              <a:spcBef>
                <a:spcPts val="600"/>
              </a:spcBef>
              <a:buSzPct val="25000"/>
            </a:pP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Населенные пункты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574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Calibri"/>
              </a:rPr>
              <a:t> ед.</a:t>
            </a:r>
          </a:p>
          <a:p>
            <a:pPr>
              <a:buSzPct val="25000"/>
            </a:pP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4286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4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производства.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Инвестиционный потенциал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918057"/>
            <a:ext cx="9250878" cy="12313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перспективных  инвестиционных площадок с кадастровыми номерами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76:17:000000:952, 76:17:107101:16491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размещения обрабатывающих производств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334005" y="737357"/>
            <a:ext cx="2857997" cy="18420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иных земельных участков, пригодных для размещения обрабатывающих производств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3714" y="2381091"/>
            <a:ext cx="6130160" cy="2825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Возможные направления развития: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автомобилестроительная промышленность,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легкая промышленность, 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фармацевтическая промышленность,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пищевая промышленность,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нефтехимическая промышленность,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строительная промышленность,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энергетика,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связь,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целлюлозно-бумажная промышленность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Овал 18"/>
          <p:cNvSpPr/>
          <p:nvPr/>
        </p:nvSpPr>
        <p:spPr>
          <a:xfrm>
            <a:off x="1353256" y="5387642"/>
            <a:ext cx="3619481" cy="13159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развивающихся действующих предприятия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4" cstate="print"/>
          <a:srcRect l="25055" t="25845" r="30223" b="628"/>
          <a:stretch>
            <a:fillRect/>
          </a:stretch>
        </p:blipFill>
        <p:spPr bwMode="auto">
          <a:xfrm>
            <a:off x="7492621" y="2865438"/>
            <a:ext cx="4370930" cy="30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4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производства.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инвестиционного развития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1445" y="873455"/>
            <a:ext cx="11163867" cy="914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0" y="2700955"/>
          <a:ext cx="12191999" cy="38363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71045"/>
                <a:gridCol w="3320954"/>
              </a:tblGrid>
              <a:tr h="4791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стоимость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6831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Организация съезда (съезд к данному массиву согласован с ДДХ ЯО и осуществляется через съезд к СНТ Локомотив ). Съезд будет реконструирован в рамках реконструкции ЮЗОД и отрегулирован светофорным объектом. Срок реконструкции 2023-2025 год. </a:t>
                      </a:r>
                      <a:endParaRPr lang="ru-RU" sz="16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будет определена исходя из ПСД</a:t>
                      </a:r>
                    </a:p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06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Обустройство внутренних проездов.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 стоимость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 млн.руб.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652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Подведение газа к границам земельного участка. Точка подключения находится в полосе отвода ул.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Гудованцева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6164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Проведение работ по уплотнению инертными материалами и отвод воды путем создания мелиоративной системы, так как местность  является заболоченной.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18865" y="1974586"/>
            <a:ext cx="1082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повышению привлекательности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инвесторов инвестиционной площадки с кадастровым номером 76:17:000000:952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2388" y="888830"/>
            <a:ext cx="1106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Инвестиционная  площадка с кадастровым номером 76:17:000000:952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подходит для реализации проектов, связанных с тяжелой промышленностью, легкой промышленности за исключением производств, специализирующихся на производстве и обработке пищевой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4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Производство пищевых продуктов и напитков.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инвестиционного развития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6854" y="960631"/>
            <a:ext cx="11245756" cy="9612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0" y="2608136"/>
          <a:ext cx="12192000" cy="38609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98340"/>
                <a:gridCol w="3293660"/>
              </a:tblGrid>
              <a:tr h="74211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стоимость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387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Организация съезда (в настоящее время съезд к данному массиву осуществляется  от дороги ул. </a:t>
                      </a:r>
                      <a:r>
                        <a:rPr lang="ru-RU" sz="17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Мостецкая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д. </a:t>
                      </a:r>
                      <a:r>
                        <a:rPr lang="ru-RU" sz="17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Ермолово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Имеется коридор протяженностью 800м для строительства дороги с выходом на ул. Машиностроителей г. Ярославля)</a:t>
                      </a:r>
                      <a:endParaRPr lang="ru-RU" sz="17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 стоимость 80 млн.руб. </a:t>
                      </a:r>
                    </a:p>
                    <a:p>
                      <a:pPr algn="l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(Стоимость будет определена исходя из ПСД. )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69363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Подведение газа к границам земельного участка. Точка подключения находится в полосе отвода ул. Машиностроителей (650 метров от западной границы </a:t>
                      </a:r>
                      <a:r>
                        <a:rPr lang="ru-RU" sz="17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/у). </a:t>
                      </a:r>
                      <a:endParaRPr lang="ru-RU" sz="17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6165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 по  уплотнению инертными материалами и отвод воды путем создания мелиор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ативной системы. Местность  является заболоченной. </a:t>
                      </a:r>
                      <a:endParaRPr lang="ru-RU" sz="17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09684" y="957069"/>
            <a:ext cx="1106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Инвестиционная  площадка с кадастровым номером 76:17:107101:16491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подходит для реализации проектов легкой промышленности, специализирующихся на производстве и обработке пищевой продукции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1569" y="1974586"/>
            <a:ext cx="1082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повышению привлекательности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инвесторов инвестиционной площадки с кадастровым номером 76:17:107101:16491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4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Транспортировка и хранение, торговля.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Инвестиционный потенциал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7421" y="1272897"/>
            <a:ext cx="5977720" cy="41410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перспективных инвестиционных площадок для размещения объектов в сфере транспортировки и хранения и сферы торговли:</a:t>
            </a:r>
          </a:p>
          <a:p>
            <a:pPr algn="ctr"/>
            <a:endPara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76:17:144401:888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76:17:144401:2934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76:17:144401:2504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76:17:144401:4394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76:17:061701:1045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76:17:061701:726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76:17:061701:363</a:t>
            </a: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76:17:061401:57</a:t>
            </a:r>
          </a:p>
          <a:p>
            <a:pPr algn="ctr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(подробная информация об инвестиционных площадках в приложении)</a:t>
            </a:r>
            <a:endParaRPr lang="ru-RU" sz="1900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92372" y="887482"/>
            <a:ext cx="4139822" cy="22252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торговли и транспортировки и хранения составляет  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52% 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структуре оборота крупных и средних организаций ЯМР 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41939" y="3531246"/>
            <a:ext cx="5586287" cy="2457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Возможные направления развития: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Размещение оптово-распределительного центра сельскохозяйственной продукции с переработкой (прям отдельно выделить жирным),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Размещение оптово-распределительных центров торговых сетей,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Размещение крупных торговых объектов</a:t>
            </a:r>
            <a:endParaRPr lang="ru-RU" sz="1900" dirty="0" smtClean="0">
              <a:solidFill>
                <a:schemeClr val="tx1"/>
              </a:solidFill>
            </a:endParaRP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01662" y="717711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18616" y="77543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52314" y="0"/>
            <a:ext cx="10539686" cy="846809"/>
          </a:xfrm>
          <a:prstGeom prst="round2DiagRect">
            <a:avLst>
              <a:gd name="adj1" fmla="val 16667"/>
              <a:gd name="adj2" fmla="val 46429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Транспортировка и хранение, торговля.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инвестиционного развития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1445" y="873455"/>
            <a:ext cx="11163867" cy="914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0" y="2700958"/>
          <a:ext cx="12191999" cy="35770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84943"/>
                <a:gridCol w="3007056"/>
              </a:tblGrid>
              <a:tr h="7088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Ориентировочная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стоимость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99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Организация съезда (имеется два согласованных съезда к данному массиву в районе ЗУ 76:17:061701:1026 (оборудован) и 76:17:061701:1275.)</a:t>
                      </a:r>
                      <a:endParaRPr lang="ru-RU" sz="16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млн.руб.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06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Обустройство внутренних проездов.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млн.руб.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9901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Подведение газа к земельному участку. Точка подключения находится в полосе отвода Северо-восточной окружной дороги в районе  ЗУ с к.н. 76:17:061701:726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9901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Проведение работ по уплотнению инертными материалами и отвод воды путем создания мелиоративной системы, так как местность  является заболоченной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609" marR="110609" marT="41476" marB="41476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18865" y="1974586"/>
            <a:ext cx="1082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повышению привлекательности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инвесторов инвестиционной площадки с кадастровым номером 76:17:144401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2388" y="888830"/>
            <a:ext cx="1106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Инвестиционная  площадка с кадастровым номером 76:17:144401 (вдоль Северо-восточной окружной дороги) подходит для реализации проектов легкой промышленности, объектов транспортной инфраструктуры, оптово распределительных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центров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Равнобедренный треугольник 10"/>
          <p:cNvSpPr/>
          <p:nvPr/>
        </p:nvSpPr>
        <p:spPr>
          <a:xfrm flipH="1" flipV="1">
            <a:off x="-142505" y="391883"/>
            <a:ext cx="11158845" cy="374073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794897" y="2838987"/>
            <a:ext cx="301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897588" y="3339050"/>
            <a:ext cx="275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682901" y="4982112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25838" y="3196175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69026" y="4767800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Инвестиционная команда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араллелограмм 75"/>
          <p:cNvSpPr/>
          <p:nvPr/>
        </p:nvSpPr>
        <p:spPr>
          <a:xfrm flipV="1">
            <a:off x="2196368" y="599087"/>
            <a:ext cx="9675065" cy="651907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27" name="Прямоугольник 32"/>
          <p:cNvSpPr>
            <a:spLocks noChangeArrowheads="1"/>
          </p:cNvSpPr>
          <p:nvPr/>
        </p:nvSpPr>
        <p:spPr bwMode="auto">
          <a:xfrm flipH="1">
            <a:off x="2475185" y="684901"/>
            <a:ext cx="584624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767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Глава Ярославского муниципального района</a:t>
            </a:r>
          </a:p>
        </p:txBody>
      </p:sp>
      <p:pic>
        <p:nvPicPr>
          <p:cNvPr id="38" name="Рисунок 37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2144110" y="1213946"/>
          <a:ext cx="9727324" cy="650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2137"/>
                <a:gridCol w="2232658"/>
                <a:gridCol w="2852529"/>
              </a:tblGrid>
              <a:tr h="650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Золотников Николай Владимирович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72-13-19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yarobl@yamo.adm.yar.ru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" name="Параллелограмм 75"/>
          <p:cNvSpPr/>
          <p:nvPr/>
        </p:nvSpPr>
        <p:spPr>
          <a:xfrm flipV="1">
            <a:off x="2191406" y="4430110"/>
            <a:ext cx="9648497" cy="679328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42" name="Параллелограмм 75"/>
          <p:cNvSpPr/>
          <p:nvPr/>
        </p:nvSpPr>
        <p:spPr>
          <a:xfrm flipV="1">
            <a:off x="2128345" y="3263462"/>
            <a:ext cx="9711558" cy="680740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43" name="Параллелограмм 75"/>
          <p:cNvSpPr/>
          <p:nvPr/>
        </p:nvSpPr>
        <p:spPr>
          <a:xfrm flipV="1">
            <a:off x="2207172" y="1866684"/>
            <a:ext cx="9680028" cy="710387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/>
        </p:nvGraphicFramePr>
        <p:xfrm>
          <a:off x="2128348" y="2572911"/>
          <a:ext cx="9711555" cy="697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500"/>
                <a:gridCol w="1935423"/>
                <a:gridCol w="3967632"/>
              </a:tblGrid>
              <a:tr h="554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Шибаев Дмитрий</a:t>
                      </a:r>
                      <a:r>
                        <a:rPr lang="ru-RU" sz="1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Сергеевич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30-75-43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yarobl@yamo.adm.yar.ru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u="sng" kern="1200" dirty="0" smtClean="0">
                        <a:solidFill>
                          <a:srgbClr val="0000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hlinkClick r:id="rId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4" name="Прямоугольник 32"/>
          <p:cNvSpPr>
            <a:spLocks noChangeArrowheads="1"/>
          </p:cNvSpPr>
          <p:nvPr/>
        </p:nvSpPr>
        <p:spPr bwMode="auto">
          <a:xfrm flipH="1">
            <a:off x="2475185" y="2003900"/>
            <a:ext cx="5911115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767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Первый заместитель Главы Администрации ЯМР</a:t>
            </a: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2144110" y="3932295"/>
          <a:ext cx="9695793" cy="482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201"/>
                <a:gridCol w="1911009"/>
                <a:gridCol w="3917583"/>
              </a:tblGrid>
              <a:tr h="482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Щербак Артем Олегович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25-19-14,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scherbak@yamo.adm.yar.ru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2144111" y="5092262"/>
          <a:ext cx="9664261" cy="72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4624"/>
                <a:gridCol w="1904795"/>
                <a:gridCol w="3904842"/>
              </a:tblGrid>
              <a:tr h="592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Мартышкина Елена Валентиновна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25-62-39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elena.mart@mail.ru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" name="Прямоугольник 63"/>
          <p:cNvSpPr/>
          <p:nvPr/>
        </p:nvSpPr>
        <p:spPr>
          <a:xfrm>
            <a:off x="2475186" y="3373821"/>
            <a:ext cx="73811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Заместитель Главы Администрации ЯМР по экономике и финансам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538248" y="4556235"/>
            <a:ext cx="74126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Заместитель Главы Администрации ЯМР по социальной политике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6" name="Параллелограмм 75"/>
          <p:cNvSpPr/>
          <p:nvPr/>
        </p:nvSpPr>
        <p:spPr>
          <a:xfrm flipV="1">
            <a:off x="2159876" y="5801709"/>
            <a:ext cx="9680028" cy="531521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graphicFrame>
        <p:nvGraphicFramePr>
          <p:cNvPr id="67" name="Таблица 66"/>
          <p:cNvGraphicFramePr>
            <a:graphicFrameLocks noGrp="1"/>
          </p:cNvGraphicFramePr>
          <p:nvPr/>
        </p:nvGraphicFramePr>
        <p:xfrm>
          <a:off x="2112580" y="6290440"/>
          <a:ext cx="9727325" cy="5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3322"/>
                <a:gridCol w="2513225"/>
                <a:gridCol w="3300778"/>
              </a:tblGrid>
              <a:tr h="567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Сучков Александр Алексеевич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32-17-87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suchkov@yamo.adm.yar.ru</a:t>
                      </a:r>
                      <a:endParaRPr lang="ru-RU" sz="1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" name="Прямоугольник 32"/>
          <p:cNvSpPr>
            <a:spLocks noChangeArrowheads="1"/>
          </p:cNvSpPr>
          <p:nvPr/>
        </p:nvSpPr>
        <p:spPr bwMode="auto">
          <a:xfrm flipH="1">
            <a:off x="2522483" y="5742101"/>
            <a:ext cx="7844674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Заместитель Главы- руководитель аппарата Администрации ЯМР</a:t>
            </a:r>
          </a:p>
        </p:txBody>
      </p:sp>
      <p:pic>
        <p:nvPicPr>
          <p:cNvPr id="36" name="Picture 4" descr="Мартышкина Елена Валентинов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123" y="4416711"/>
            <a:ext cx="998836" cy="1273514"/>
          </a:xfrm>
          <a:prstGeom prst="rect">
            <a:avLst/>
          </a:prstGeom>
          <a:noFill/>
        </p:spPr>
      </p:pic>
      <p:pic>
        <p:nvPicPr>
          <p:cNvPr id="117762" name="Picture 2" descr="Щербак Артем Олегови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9730" y="3099154"/>
            <a:ext cx="861237" cy="1276565"/>
          </a:xfrm>
          <a:prstGeom prst="rect">
            <a:avLst/>
          </a:prstGeom>
          <a:noFill/>
        </p:spPr>
      </p:pic>
      <p:pic>
        <p:nvPicPr>
          <p:cNvPr id="117764" name="Picture 4" descr="Сучков Александр Алексеевич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177" y="5677847"/>
            <a:ext cx="1039782" cy="1180153"/>
          </a:xfrm>
          <a:prstGeom prst="rect">
            <a:avLst/>
          </a:prstGeom>
          <a:noFill/>
        </p:spPr>
      </p:pic>
      <p:pic>
        <p:nvPicPr>
          <p:cNvPr id="39" name="Picture 1" descr="Н.В. Золотников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461425" y="710261"/>
            <a:ext cx="971828" cy="1118539"/>
          </a:xfrm>
          <a:prstGeom prst="rect">
            <a:avLst/>
          </a:prstGeom>
          <a:noFill/>
        </p:spPr>
      </p:pic>
      <p:pic>
        <p:nvPicPr>
          <p:cNvPr id="3075" name="Picture 3" descr="Шибаев ДС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5186" y="1828800"/>
            <a:ext cx="916071" cy="1307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2477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Равнобедренный треугольник 10"/>
          <p:cNvSpPr/>
          <p:nvPr/>
        </p:nvSpPr>
        <p:spPr>
          <a:xfrm flipH="1" flipV="1">
            <a:off x="-142505" y="391883"/>
            <a:ext cx="11158845" cy="374073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794897" y="2838987"/>
            <a:ext cx="301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897588" y="3339050"/>
            <a:ext cx="275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682901" y="4982112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25838" y="3196175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69026" y="4767800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Инвестиционная команда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араллелограмм 75"/>
          <p:cNvSpPr/>
          <p:nvPr/>
        </p:nvSpPr>
        <p:spPr>
          <a:xfrm flipV="1">
            <a:off x="1846703" y="659292"/>
            <a:ext cx="9664581" cy="633480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pic>
        <p:nvPicPr>
          <p:cNvPr id="38" name="Рисунок 37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9385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1960746" y="4889954"/>
          <a:ext cx="9973956" cy="50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2542"/>
                <a:gridCol w="2576946"/>
                <a:gridCol w="3384468"/>
              </a:tblGrid>
              <a:tr h="50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Абросимов Владимир Юрьевич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+7920-655-81-13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okmpis@mail.ru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" name="Параллелограмм 75"/>
          <p:cNvSpPr/>
          <p:nvPr/>
        </p:nvSpPr>
        <p:spPr>
          <a:xfrm flipV="1">
            <a:off x="1907993" y="2965427"/>
            <a:ext cx="9749686" cy="723703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sp>
        <p:nvSpPr>
          <p:cNvPr id="42" name="Параллелограмм 75"/>
          <p:cNvSpPr/>
          <p:nvPr/>
        </p:nvSpPr>
        <p:spPr>
          <a:xfrm flipV="1">
            <a:off x="1902123" y="1713056"/>
            <a:ext cx="9561661" cy="730599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/>
        </p:nvGraphicFramePr>
        <p:xfrm>
          <a:off x="1859874" y="1280754"/>
          <a:ext cx="9904683" cy="435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517"/>
                <a:gridCol w="2593448"/>
                <a:gridCol w="3360718"/>
              </a:tblGrid>
              <a:tr h="4358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Грибанова Юлия Сергеевна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43405" algn="l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30-35-57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43405" algn="l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gribanova@yamo.adm.yar.ru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4" name="Прямоугольник 32"/>
          <p:cNvSpPr>
            <a:spLocks noChangeArrowheads="1"/>
          </p:cNvSpPr>
          <p:nvPr/>
        </p:nvSpPr>
        <p:spPr bwMode="auto">
          <a:xfrm flipH="1">
            <a:off x="2331944" y="770913"/>
            <a:ext cx="9233392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Начальник управления финансов и социально-экономического развития </a:t>
            </a:r>
            <a:endParaRPr lang="ru-RU" sz="18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1909492" y="2442966"/>
          <a:ext cx="9904683" cy="51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517"/>
                <a:gridCol w="1952181"/>
                <a:gridCol w="4001985"/>
              </a:tblGrid>
              <a:tr h="517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Павлушин Максим Николаевич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45-11-15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arhyamr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@</a:t>
                      </a: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mail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lang="en-US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" name="Прямоугольник 64"/>
          <p:cNvSpPr/>
          <p:nvPr/>
        </p:nvSpPr>
        <p:spPr>
          <a:xfrm>
            <a:off x="2400999" y="1749808"/>
            <a:ext cx="9517734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Начальник управления градостроительства, имущественных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и земельных отношений 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2" name="Параллелограмм 75"/>
          <p:cNvSpPr/>
          <p:nvPr/>
        </p:nvSpPr>
        <p:spPr>
          <a:xfrm flipV="1">
            <a:off x="1925874" y="4229399"/>
            <a:ext cx="9749686" cy="642146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1907307" y="3687485"/>
          <a:ext cx="9904683" cy="51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517"/>
                <a:gridCol w="1952181"/>
                <a:gridCol w="4001985"/>
              </a:tblGrid>
              <a:tr h="517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Ларионова Евгения Сергеевна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59-32-26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umpsit@mail.ru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2274875" y="3134307"/>
            <a:ext cx="920733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Начальник управления  физической культуры, спорта и туризма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274791" y="4302577"/>
            <a:ext cx="3737946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Начальник управления культуры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7" name="Параллелограмм 75"/>
          <p:cNvSpPr/>
          <p:nvPr/>
        </p:nvSpPr>
        <p:spPr>
          <a:xfrm flipV="1">
            <a:off x="1935771" y="5407571"/>
            <a:ext cx="9749686" cy="693682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31" tIns="55465" rIns="110931" bIns="55465" anchor="ctr"/>
          <a:lstStyle/>
          <a:p>
            <a:pPr algn="ctr">
              <a:defRPr/>
            </a:pPr>
            <a:endParaRPr lang="ru-RU" sz="1950" dirty="0"/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/>
        </p:nvGraphicFramePr>
        <p:xfrm>
          <a:off x="1935221" y="6086495"/>
          <a:ext cx="9973956" cy="50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2542"/>
                <a:gridCol w="2576946"/>
                <a:gridCol w="3384468"/>
              </a:tblGrid>
              <a:tr h="50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Корсакова Любовь Юрьевна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72-13-79</a:t>
                      </a:r>
                      <a:endParaRPr lang="ru-RU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sekretarobr@yamo.adm.yar.ru</a:t>
                      </a: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2311711" y="5505258"/>
            <a:ext cx="4028988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Начальник управления образования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477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внобедренный треугольник 10"/>
          <p:cNvSpPr/>
          <p:nvPr/>
        </p:nvSpPr>
        <p:spPr>
          <a:xfrm flipH="1" flipV="1">
            <a:off x="-231819" y="0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12" y="0"/>
            <a:ext cx="10850088" cy="43938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55867" y="546265"/>
          <a:ext cx="4835529" cy="1425040"/>
        </p:xfrm>
        <a:graphic>
          <a:graphicData uri="http://schemas.openxmlformats.org/drawingml/2006/table">
            <a:tbl>
              <a:tblPr/>
              <a:tblGrid>
                <a:gridCol w="4835529"/>
              </a:tblGrid>
              <a:tr h="1425040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Министерство инвестиций и промышленности</a:t>
                      </a:r>
                    </a:p>
                    <a:p>
                      <a:pPr algn="l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Ярославской области </a:t>
                      </a:r>
                    </a:p>
                    <a:p>
                      <a:pPr algn="l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г. Ярославль, ул. Свободы, 62</a:t>
                      </a:r>
                    </a:p>
                    <a:p>
                      <a:pPr algn="l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Телефон: +7 (4852) 40-19-03</a:t>
                      </a:r>
                    </a:p>
                    <a:p>
                      <a:pPr algn="l"/>
                      <a:r>
                        <a:rPr lang="ru-RU" sz="13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der@yarregion.ru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https://portal.yarregion.ru/depts-der/</a:t>
                      </a:r>
                      <a:endParaRPr lang="ru-RU" sz="13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hlinkClick r:id="rId3"/>
                      </a:endParaRPr>
                    </a:p>
                  </a:txBody>
                  <a:tcPr marL="44009" marR="44009" marT="16503" marB="16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37563" y="2086254"/>
          <a:ext cx="4865709" cy="1321965"/>
        </p:xfrm>
        <a:graphic>
          <a:graphicData uri="http://schemas.openxmlformats.org/drawingml/2006/table">
            <a:tbl>
              <a:tblPr/>
              <a:tblGrid>
                <a:gridCol w="4865709"/>
              </a:tblGrid>
              <a:tr h="1321965">
                <a:tc>
                  <a:txBody>
                    <a:bodyPr/>
                    <a:lstStyle/>
                    <a:p>
                      <a:r>
                        <a:rPr lang="ru-RU" sz="13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Министерство агропромышленного комплекса и потребительского рынка ЯО</a:t>
                      </a:r>
                      <a:endParaRPr lang="ru-RU" sz="13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l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г. Ярославль, ул. Стачек, д. 53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Телефон: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(4852) 78-64-86; 31-47-29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3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dapk@yarregion.ru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Сайт: </a:t>
                      </a:r>
                      <a:r>
                        <a:rPr lang="en-US" sz="13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  <a:hlinkClick r:id="rId4"/>
                        </a:rPr>
                        <a:t>http://www.yarregion.ru/depts/dapk/default.aspx</a:t>
                      </a:r>
                      <a:endParaRPr lang="ru-RU" sz="1300" b="0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  <a:hlinkClick r:id="rId4"/>
                      </a:endParaRPr>
                    </a:p>
                  </a:txBody>
                  <a:tcPr marL="44009" marR="44009" marT="16503" marB="16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258939" y="2071973"/>
          <a:ext cx="5081995" cy="1371871"/>
        </p:xfrm>
        <a:graphic>
          <a:graphicData uri="http://schemas.openxmlformats.org/drawingml/2006/table">
            <a:tbl>
              <a:tblPr/>
              <a:tblGrid>
                <a:gridCol w="5081995"/>
              </a:tblGrid>
              <a:tr h="1371871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ГОАУ ЯО«Информационно-консультационная служба агропромышленного комплекса»</a:t>
                      </a:r>
                    </a:p>
                    <a:p>
                      <a:pPr algn="l"/>
                      <a:r>
                        <a:rPr lang="ru-RU" sz="13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Адрес</a:t>
                      </a:r>
                      <a:r>
                        <a:rPr lang="ru-RU" sz="1300" b="0" i="0" u="none" strike="noStrike" cap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: </a:t>
                      </a:r>
                      <a:r>
                        <a:rPr lang="ru-RU" sz="13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Ярославская область, Ярославский р-н, п. Лесная Поляна, д. 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+</a:t>
                      </a:r>
                      <a:r>
                        <a:rPr lang="ru-RU" sz="13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7(4852) 76-54-76, 24-27-37</a:t>
                      </a:r>
                    </a:p>
                    <a:p>
                      <a:pPr algn="l"/>
                      <a:r>
                        <a:rPr lang="ru-RU" sz="13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kalugina@yaragro.info</a:t>
                      </a:r>
                      <a:endParaRPr lang="ru-RU" sz="1300" b="0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  <a:hlinkClick r:id="rId5"/>
                      </a:endParaRPr>
                    </a:p>
                    <a:p>
                      <a:pPr algn="l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  <a:hlinkClick r:id="rId3"/>
                        </a:rPr>
                        <a:t>http://yariks.info/</a:t>
                      </a:r>
                      <a:endParaRPr lang="ru-RU" sz="1300" b="0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  <a:hlinkClick r:id="rId3"/>
                      </a:endParaRPr>
                    </a:p>
                  </a:txBody>
                  <a:tcPr marL="44009" marR="44009" marT="16503" marB="16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254043" y="556161"/>
          <a:ext cx="5015639" cy="1379517"/>
        </p:xfrm>
        <a:graphic>
          <a:graphicData uri="http://schemas.openxmlformats.org/drawingml/2006/table">
            <a:tbl>
              <a:tblPr/>
              <a:tblGrid>
                <a:gridCol w="5015639"/>
              </a:tblGrid>
              <a:tr h="137951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АО «Корпорация развития Ярославской области»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Офис: 150014, г. Ярославль, ул. Свободы 71-а, 2-й этаж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Телефон: +7 (4852) 23-02-30, 77-01-91, 77-01-96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corporation@invest76.ru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Сайт: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hlinkClick r:id="rId7"/>
                        </a:rPr>
                        <a:t>invest76.ru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009" marR="44009" marT="16503" marB="16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3708" y="3512570"/>
          <a:ext cx="8703419" cy="3202926"/>
        </p:xfrm>
        <a:graphic>
          <a:graphicData uri="http://schemas.openxmlformats.org/drawingml/2006/table">
            <a:tbl>
              <a:tblPr/>
              <a:tblGrid>
                <a:gridCol w="8703419"/>
              </a:tblGrid>
              <a:tr h="286448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Ярославского муниципального района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Адрес:  г. Ярославль, ул. З.Космодемьянской, д.10А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  <a:sym typeface="Arial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Сайт: 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https://yamo.adm.yar.ru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  <a:sym typeface="Arial"/>
                        <a:hlinkClick r:id="rId8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Глава Ярославского муниципального района: Золотников Николай Владимирович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Телефон:  72-13-19 (приёмная) </a:t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Электронная почта:  </a:t>
                      </a: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yarobl@yamo.adm.yar.ru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ЯМР по экономике и финансам: Щербак Артем Олегович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Телефон: 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+7 (4852)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25-19-14 </a:t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Электронная почта:  </a:t>
                      </a: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scherbak@yamo.adm.yar.ru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 </a:t>
                      </a:r>
                    </a:p>
                    <a:p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и социально-экономического развития Администрации ЯМР: Грибанова Юлия Сергеевна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Телефон: 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+7 (4852)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30-35-57</a:t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Электронная почта:  </a:t>
                      </a: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gribanova@yamo.adm.yar.ru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300" b="0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  <a:hlinkClick r:id="rId4"/>
                      </a:endParaRPr>
                    </a:p>
                  </a:txBody>
                  <a:tcPr marL="44009" marR="44009" marT="16503" marB="16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10"/>
          <p:cNvSpPr/>
          <p:nvPr/>
        </p:nvSpPr>
        <p:spPr>
          <a:xfrm flipH="1" flipV="1">
            <a:off x="-231821" y="-3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10616" y="560887"/>
            <a:ext cx="4657097" cy="51317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Оборот организаций, не относящихся к субъектам малого предпринимательства,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682901" y="4982112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25838" y="3196175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69026" y="4767800"/>
            <a:ext cx="9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2000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11"/>
            <a:ext cx="12192000" cy="36000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Экономические показатели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172728" y="778748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956189" y="3787452"/>
            <a:ext cx="4036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</a:t>
            </a:r>
          </a:p>
          <a:p>
            <a:pPr algn="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(без субъектов малого предпринимательства),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600845279"/>
              </p:ext>
            </p:extLst>
          </p:nvPr>
        </p:nvGraphicFramePr>
        <p:xfrm>
          <a:off x="1073812" y="3862552"/>
          <a:ext cx="6572464" cy="299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="" xmlns:p14="http://schemas.microsoft.com/office/powerpoint/2010/main" val="2494077664"/>
              </p:ext>
            </p:extLst>
          </p:nvPr>
        </p:nvGraphicFramePr>
        <p:xfrm>
          <a:off x="1135385" y="1056289"/>
          <a:ext cx="6305939" cy="249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7" descr="Тепличный комбинат «Ярославский» дополнительно построил 3 га теплиц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8281" y="1180966"/>
            <a:ext cx="3766781" cy="2149089"/>
          </a:xfrm>
          <a:prstGeom prst="roundRect">
            <a:avLst>
              <a:gd name="adj" fmla="val 1031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0696" y="3647772"/>
            <a:ext cx="3740719" cy="2301962"/>
          </a:xfrm>
          <a:prstGeom prst="roundRect">
            <a:avLst>
              <a:gd name="adj" fmla="val 10738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2477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10"/>
          <p:cNvSpPr/>
          <p:nvPr/>
        </p:nvSpPr>
        <p:spPr>
          <a:xfrm flipH="1" flipV="1">
            <a:off x="-231819" y="0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24000" y="465545"/>
            <a:ext cx="6583680" cy="11032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/>
            <a:endParaRPr lang="ru-RU" altLang="ru-RU" sz="1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15766"/>
            <a:ext cx="12192000" cy="570016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Экономические показатели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765800" y="627527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4323906" y="1144968"/>
          <a:ext cx="7868094" cy="54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26372" y="627320"/>
            <a:ext cx="4912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Структура оборота крупных и средних организаций ЯМР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0" y="985656"/>
          <a:ext cx="5727081" cy="5633405"/>
        </p:xfrm>
        <a:graphic>
          <a:graphicData uri="http://schemas.openxmlformats.org/drawingml/2006/table">
            <a:tbl>
              <a:tblPr/>
              <a:tblGrid>
                <a:gridCol w="4362209"/>
                <a:gridCol w="1364872"/>
              </a:tblGrid>
              <a:tr h="376746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Отрасли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2023 год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8939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Всего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75639,7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Сельское, лесное хозяйство, охота, рыболовство и рыбоводство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5931,4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8939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Обрабатывающие производства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6005,8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Обеспечение электрической энергией, газом и паром; кондиционирование воздуха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14736,1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1681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228,2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8939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Строительство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2017,1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Торговля оптовая и розничная; ремонт автотранспортных средств и мотоциклов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39283,6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8939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Транспортировка и хранение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6265,9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Деятельность гостиниц и предприятий общественного питания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93,9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Деятельность профессиональная, </a:t>
                      </a:r>
                      <a:b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</a:b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научная и техническая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126,8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8939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Образование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96,7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Деятельность в области здравоохранения</a:t>
                      </a:r>
                      <a:b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</a:b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и социальных услуг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752,7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7878">
                <a:tc>
                  <a:txBody>
                    <a:bodyPr/>
                    <a:lstStyle/>
                    <a:p>
                      <a:pPr marL="0" marR="10795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Деятельность в области культуры, спорта, организации досуга и развлечений</a:t>
                      </a:r>
                    </a:p>
                  </a:txBody>
                  <a:tcPr marL="36049" marR="3604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JournalRub"/>
                          <a:cs typeface="Times New Roman"/>
                        </a:rPr>
                        <a:t>48,6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JournalRub"/>
                        <a:cs typeface="Times New Roman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998960" y="718481"/>
            <a:ext cx="10313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JournalRub"/>
                <a:cs typeface="Times New Roman"/>
              </a:rPr>
              <a:t>млн.руб.</a:t>
            </a:r>
            <a:endParaRPr lang="ru-RU" sz="13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3338" y="594892"/>
            <a:ext cx="446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Оборот крупных и средних организаций ЯМР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4250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10"/>
          <p:cNvSpPr/>
          <p:nvPr/>
        </p:nvSpPr>
        <p:spPr>
          <a:xfrm flipH="1" flipV="1">
            <a:off x="-231819" y="0"/>
            <a:ext cx="12423819" cy="4683797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60717" y="679708"/>
            <a:ext cx="3707901" cy="131299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/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Равнобедренный треугольник 10"/>
          <p:cNvSpPr/>
          <p:nvPr/>
        </p:nvSpPr>
        <p:spPr>
          <a:xfrm>
            <a:off x="11359166" y="-106425"/>
            <a:ext cx="920248" cy="7112532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24000" y="465545"/>
            <a:ext cx="6583680" cy="11032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/>
            <a:endParaRPr lang="ru-RU" altLang="ru-RU" sz="1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56211"/>
            <a:ext cx="12192000" cy="36000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12192000" cy="332510"/>
          </a:xfrm>
          <a:prstGeom prst="rect">
            <a:avLst/>
          </a:prstGeom>
          <a:pattFill prst="ltDnDiag">
            <a:fgClr>
              <a:srgbClr val="F9E75A"/>
            </a:fgClr>
            <a:bgClr>
              <a:srgbClr val="FCFCFC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Характеристика отрасли промышленности ЯМР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765800" y="393611"/>
            <a:ext cx="6426200" cy="36000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792000" y="424215"/>
            <a:ext cx="5400000" cy="36000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778338" y="1170221"/>
          <a:ext cx="4413661" cy="55282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{1FECB4D8-DB02-4DC6-A0A2-4F2EBAE1DC90}</a:tableStyleId>
              </a:tblPr>
              <a:tblGrid>
                <a:gridCol w="540248"/>
                <a:gridCol w="3873413"/>
              </a:tblGrid>
              <a:tr h="376648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7245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«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Стройконструкция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43340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Коксохиммонтаж-Волга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86169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Комацу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Мэнуфэкчуринг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Рус» 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766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АО «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Спецмонтаж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43340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АО «ПК «Ярославич» 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766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АО «</a:t>
                      </a:r>
                      <a:r>
                        <a:rPr lang="ru-RU" sz="15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Ярдормост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457636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«Завод ПСМ»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406856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5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АО </a:t>
                      </a:r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«Скоково»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48586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500" b="1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Транснефть</a:t>
                      </a:r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Балтика» Ярославское районное нефтепроводное управление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54687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 «</a:t>
                      </a:r>
                      <a:r>
                        <a:rPr lang="ru-RU" sz="1500" b="1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Хуадянь-Тенинская</a:t>
                      </a:r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Тэц</a:t>
                      </a:r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459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АО «</a:t>
                      </a:r>
                      <a:r>
                        <a:rPr lang="ru-RU" sz="1500" b="1" kern="1200" noProof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Тандер</a:t>
                      </a:r>
                      <a:r>
                        <a:rPr lang="ru-RU" sz="1500" b="1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5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500" b="1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500" b="1" kern="1200" noProof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Леруа</a:t>
                      </a:r>
                      <a:r>
                        <a:rPr lang="ru-RU" sz="1500" b="1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kern="1200" noProof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Мерлен</a:t>
                      </a:r>
                      <a:r>
                        <a:rPr lang="ru-RU" sz="1500" b="1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Восток»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754586" y="427513"/>
            <a:ext cx="4203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Крупные организации, осуществляющие деятельность на территории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Ярославского района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yanao.neftegaz.ru/local/templates/yamal/dist/img/img-partner-oilfield-two@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4" y="4822651"/>
            <a:ext cx="3206338" cy="203534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38354" y="736271"/>
            <a:ext cx="3577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территории Ярославского района зарегистрировано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173 промышленных организации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(данные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Ярославльстата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433977" y="670285"/>
            <a:ext cx="3148979" cy="131379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/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5246" y="683280"/>
            <a:ext cx="296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работающих в крупных и средних промышленных организациях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1932чел.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1467291" cy="63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Диаграмма 20"/>
          <p:cNvGraphicFramePr/>
          <p:nvPr/>
        </p:nvGraphicFramePr>
        <p:xfrm>
          <a:off x="250841" y="2613805"/>
          <a:ext cx="6840072" cy="2103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83080" y="2197027"/>
            <a:ext cx="62800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Отгружено товаров собственного производства, выполнено работ и услуг крупными и средними организациями промышленного производства,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руб.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8" descr="ЗАО «ПК «Ярославич» представило три новые модели сельскохозяйственной  техники» в блоге «Производство» - Сделано у на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1381" y="4831707"/>
            <a:ext cx="3184633" cy="202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4250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10"/>
          <p:cNvSpPr/>
          <p:nvPr/>
        </p:nvSpPr>
        <p:spPr>
          <a:xfrm flipH="1" flipV="1">
            <a:off x="-280420" y="-3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10937" y="0"/>
            <a:ext cx="9436783" cy="37330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Цели инвестиционного развития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60440" y="694864"/>
          <a:ext cx="10911158" cy="4761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418616" y="378622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59948" y="417159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4204" y="0"/>
            <a:ext cx="1920012" cy="52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10"/>
          <p:cNvSpPr/>
          <p:nvPr/>
        </p:nvSpPr>
        <p:spPr>
          <a:xfrm flipH="1" flipV="1">
            <a:off x="-280423" y="0"/>
            <a:ext cx="12472423" cy="424905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1380" y="0"/>
            <a:ext cx="10540620" cy="34473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Задачи инвестиционного развития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809552" y="856850"/>
          <a:ext cx="10709629" cy="3275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355512"/>
            <a:ext cx="12192000" cy="43388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18616" y="346303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233520" y="397231"/>
            <a:ext cx="5958481" cy="41475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1"/>
            <a:ext cx="1774893" cy="57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669053"/>
            <a:ext cx="3936568" cy="218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1169" y="4652991"/>
            <a:ext cx="3963094" cy="220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https://afystatic.ru/files/vpbb/full/b/bd/bdc0a2e253e2cfb2249a09000143729300.webp"/>
          <p:cNvSpPr>
            <a:spLocks noChangeAspect="1" noChangeArrowheads="1"/>
          </p:cNvSpPr>
          <p:nvPr/>
        </p:nvSpPr>
        <p:spPr bwMode="auto">
          <a:xfrm>
            <a:off x="188190" y="-131054"/>
            <a:ext cx="368698" cy="2765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3" name="Picture 19" descr="https://img2.kvadroom.ru/28caCAXXRXcvW8vpYt6RNpccjz2yW6br__OH5YsEKDA/fit/1200/900/sm/0/aHR0cDovL2t2bWV0cjc2LmludHJ1bW5ldC5jb20vZmlsZXMvY3JtL3Byb2R1Y3QvcmVzaXplZDgwMHg2MDAvODAvNjgvNWZkYzYzYjA5N2IyYS5qcG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0174" y="4657202"/>
            <a:ext cx="4401826" cy="2200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10"/>
          <p:cNvSpPr/>
          <p:nvPr/>
        </p:nvSpPr>
        <p:spPr>
          <a:xfrm flipH="1" flipV="1">
            <a:off x="-280420" y="0"/>
            <a:ext cx="12472420" cy="4195038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5844" y="0"/>
            <a:ext cx="9623727" cy="795898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Ключевые характеристики</a:t>
            </a:r>
          </a:p>
        </p:txBody>
      </p:sp>
      <p:sp>
        <p:nvSpPr>
          <p:cNvPr id="7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301662" y="614023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18616" y="637177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59952" y="654170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778935" cy="66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xmlns="" val="1368054250"/>
              </p:ext>
            </p:extLst>
          </p:nvPr>
        </p:nvGraphicFramePr>
        <p:xfrm>
          <a:off x="173039" y="1992478"/>
          <a:ext cx="4993223" cy="237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Прямоугольник с двумя скругленными соседними углами 27"/>
          <p:cNvSpPr/>
          <p:nvPr/>
        </p:nvSpPr>
        <p:spPr>
          <a:xfrm rot="5400000">
            <a:off x="5666015" y="-4140137"/>
            <a:ext cx="931261" cy="11038145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оугольник 25"/>
          <p:cNvSpPr/>
          <p:nvPr/>
        </p:nvSpPr>
        <p:spPr>
          <a:xfrm>
            <a:off x="932458" y="988069"/>
            <a:ext cx="10324121" cy="646309"/>
          </a:xfrm>
          <a:prstGeom prst="rect">
            <a:avLst/>
          </a:prstGeom>
        </p:spPr>
        <p:txBody>
          <a:bodyPr wrap="square" lIns="91416" tIns="45709" rIns="91416" bIns="45709">
            <a:spAutoFit/>
          </a:bodyPr>
          <a:lstStyle/>
          <a:p>
            <a:pPr font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Ярославский муниципальный район по уровню заработной планы занимает лидирующие позиции среди муниципальных образований  Ярославской области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37195" y="4379032"/>
            <a:ext cx="5661685" cy="646309"/>
          </a:xfrm>
          <a:prstGeom prst="rect">
            <a:avLst/>
          </a:prstGeom>
        </p:spPr>
        <p:txBody>
          <a:bodyPr wrap="square" lIns="91416" tIns="45709" rIns="91416" bIns="45709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Индекс промышленного производства  по Ярославской области  за 2020 год – 96,7% </a:t>
            </a:r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4204865" y="5427770"/>
            <a:ext cx="2554598" cy="7783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араллелограмм 75"/>
          <p:cNvSpPr/>
          <p:nvPr/>
        </p:nvSpPr>
        <p:spPr>
          <a:xfrm flipV="1">
            <a:off x="495677" y="5403327"/>
            <a:ext cx="6205374" cy="823243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02" tIns="55451" rIns="110902" bIns="55451" anchor="ctr"/>
          <a:lstStyle/>
          <a:p>
            <a:pPr algn="ctr">
              <a:defRPr/>
            </a:pPr>
            <a:endParaRPr lang="ru-RU" sz="2000" dirty="0"/>
          </a:p>
        </p:txBody>
      </p:sp>
      <p:sp>
        <p:nvSpPr>
          <p:cNvPr id="33" name="Прямоугольник 32"/>
          <p:cNvSpPr/>
          <p:nvPr/>
        </p:nvSpPr>
        <p:spPr>
          <a:xfrm flipH="1">
            <a:off x="4166248" y="4410285"/>
            <a:ext cx="2575746" cy="8024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араллелограмм 75"/>
          <p:cNvSpPr/>
          <p:nvPr/>
        </p:nvSpPr>
        <p:spPr>
          <a:xfrm flipV="1">
            <a:off x="453656" y="4410782"/>
            <a:ext cx="6274690" cy="832647"/>
          </a:xfrm>
          <a:custGeom>
            <a:avLst/>
            <a:gdLst>
              <a:gd name="connsiteX0" fmla="*/ 0 w 7883708"/>
              <a:gd name="connsiteY0" fmla="*/ 1180089 h 1180089"/>
              <a:gd name="connsiteX1" fmla="*/ 295022 w 7883708"/>
              <a:gd name="connsiteY1" fmla="*/ 0 h 1180089"/>
              <a:gd name="connsiteX2" fmla="*/ 7883708 w 7883708"/>
              <a:gd name="connsiteY2" fmla="*/ 0 h 1180089"/>
              <a:gd name="connsiteX3" fmla="*/ 7588686 w 7883708"/>
              <a:gd name="connsiteY3" fmla="*/ 1180089 h 1180089"/>
              <a:gd name="connsiteX4" fmla="*/ 0 w 7883708"/>
              <a:gd name="connsiteY4" fmla="*/ 1180089 h 1180089"/>
              <a:gd name="connsiteX0" fmla="*/ 0 w 7883708"/>
              <a:gd name="connsiteY0" fmla="*/ 1188715 h 1188715"/>
              <a:gd name="connsiteX1" fmla="*/ 10350 w 7883708"/>
              <a:gd name="connsiteY1" fmla="*/ 0 h 1188715"/>
              <a:gd name="connsiteX2" fmla="*/ 7883708 w 7883708"/>
              <a:gd name="connsiteY2" fmla="*/ 8626 h 1188715"/>
              <a:gd name="connsiteX3" fmla="*/ 7588686 w 7883708"/>
              <a:gd name="connsiteY3" fmla="*/ 1188715 h 1188715"/>
              <a:gd name="connsiteX4" fmla="*/ 0 w 7883708"/>
              <a:gd name="connsiteY4" fmla="*/ 1188715 h 11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708" h="1188715">
                <a:moveTo>
                  <a:pt x="0" y="1188715"/>
                </a:moveTo>
                <a:lnTo>
                  <a:pt x="10350" y="0"/>
                </a:lnTo>
                <a:lnTo>
                  <a:pt x="7883708" y="8626"/>
                </a:lnTo>
                <a:lnTo>
                  <a:pt x="7588686" y="1188715"/>
                </a:lnTo>
                <a:lnTo>
                  <a:pt x="0" y="118871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02" tIns="55451" rIns="110902" bIns="55451" anchor="ctr"/>
          <a:lstStyle/>
          <a:p>
            <a:pPr algn="ctr">
              <a:defRPr/>
            </a:pPr>
            <a:endParaRPr lang="ru-RU" sz="2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71320" y="4408104"/>
            <a:ext cx="6229732" cy="646309"/>
          </a:xfrm>
          <a:prstGeom prst="rect">
            <a:avLst/>
          </a:prstGeom>
        </p:spPr>
        <p:txBody>
          <a:bodyPr wrap="square" lIns="91416" tIns="45709" rIns="91416" bIns="45709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Темп роста отгруженных товаров (работ, услуг) по Ярославскому муниципальному району за 2023 год – </a:t>
            </a:r>
            <a: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100,3%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83061" y="5349268"/>
            <a:ext cx="6267867" cy="923307"/>
          </a:xfrm>
          <a:prstGeom prst="rect">
            <a:avLst/>
          </a:prstGeom>
        </p:spPr>
        <p:txBody>
          <a:bodyPr wrap="square" lIns="91416" tIns="45709" rIns="91416" bIns="45709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Среднесписочная численность работников (без внешних совместителей, без субъектов малого предпринимательства) за 2023 год  -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14 962 чел.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7295835" y="2353473"/>
            <a:ext cx="3827173" cy="147926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/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09338" y="2595492"/>
            <a:ext cx="37842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Число субъектов малого и среднего предпринимательства 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01.01.2024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3163 ед.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https://sun9-42.userapi.com/sun9-4/impg/jrSvdSwIRBYnXy5rp-zEmko0FOVJJAWJzFKraQ/bvJ8Pt-0n1k.jpg?size=1280x719&amp;quality=96&amp;sign=50a70ddcaee47fd337e5b173af6190f6&amp;type=album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175457" y="4280859"/>
            <a:ext cx="4658058" cy="196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авнобедренный треугольник 10"/>
          <p:cNvSpPr/>
          <p:nvPr/>
        </p:nvSpPr>
        <p:spPr>
          <a:xfrm>
            <a:off x="11078832" y="405640"/>
            <a:ext cx="1113168" cy="6452360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10"/>
          <p:cNvSpPr/>
          <p:nvPr/>
        </p:nvSpPr>
        <p:spPr>
          <a:xfrm flipH="1" flipV="1">
            <a:off x="-280419" y="0"/>
            <a:ext cx="12472420" cy="4249056"/>
          </a:xfrm>
          <a:custGeom>
            <a:avLst/>
            <a:gdLst>
              <a:gd name="connsiteX0" fmla="*/ 0 w 2273968"/>
              <a:gd name="connsiteY0" fmla="*/ 3840662 h 3840662"/>
              <a:gd name="connsiteX1" fmla="*/ 1136984 w 2273968"/>
              <a:gd name="connsiteY1" fmla="*/ 0 h 3840662"/>
              <a:gd name="connsiteX2" fmla="*/ 2273968 w 2273968"/>
              <a:gd name="connsiteY2" fmla="*/ 3840662 h 3840662"/>
              <a:gd name="connsiteX3" fmla="*/ 0 w 2273968"/>
              <a:gd name="connsiteY3" fmla="*/ 3840662 h 3840662"/>
              <a:gd name="connsiteX0" fmla="*/ 0 w 1155031"/>
              <a:gd name="connsiteY0" fmla="*/ 3840662 h 3840662"/>
              <a:gd name="connsiteX1" fmla="*/ 1136984 w 1155031"/>
              <a:gd name="connsiteY1" fmla="*/ 0 h 3840662"/>
              <a:gd name="connsiteX2" fmla="*/ 1155031 w 1155031"/>
              <a:gd name="connsiteY2" fmla="*/ 3840662 h 3840662"/>
              <a:gd name="connsiteX3" fmla="*/ 0 w 1155031"/>
              <a:gd name="connsiteY3" fmla="*/ 3840662 h 3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031" h="3840662">
                <a:moveTo>
                  <a:pt x="0" y="3840662"/>
                </a:moveTo>
                <a:lnTo>
                  <a:pt x="1136984" y="0"/>
                </a:lnTo>
                <a:cubicBezTo>
                  <a:pt x="1143000" y="1280221"/>
                  <a:pt x="1149015" y="2560441"/>
                  <a:pt x="1155031" y="3840662"/>
                </a:cubicBezTo>
                <a:lnTo>
                  <a:pt x="0" y="3840662"/>
                </a:lnTo>
                <a:close/>
              </a:path>
            </a:pathLst>
          </a:custGeom>
          <a:pattFill prst="ltDnDiag">
            <a:fgClr>
              <a:srgbClr val="CDD05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768" y="0"/>
            <a:ext cx="10498232" cy="8152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Приоритетные инвестиционные направления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301662" y="786838"/>
            <a:ext cx="12493662" cy="53909"/>
          </a:xfrm>
          <a:prstGeom prst="rect">
            <a:avLst/>
          </a:prstGeom>
          <a:pattFill prst="narVert">
            <a:fgClr>
              <a:srgbClr val="A1CB7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418616" y="827277"/>
            <a:ext cx="7773384" cy="32659"/>
          </a:xfrm>
          <a:prstGeom prst="rect">
            <a:avLst/>
          </a:prstGeom>
          <a:pattFill prst="narVert">
            <a:fgClr>
              <a:srgbClr val="82C288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659948" y="792421"/>
            <a:ext cx="6532052" cy="32659"/>
          </a:xfrm>
          <a:prstGeom prst="rect">
            <a:avLst/>
          </a:prstGeom>
          <a:pattFill prst="narVert">
            <a:fgClr>
              <a:srgbClr val="2DB4AE"/>
            </a:fgClr>
            <a:bgClr>
              <a:srgbClr val="FCFCF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7199" y="0"/>
            <a:ext cx="1826341" cy="7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Схема 31"/>
          <p:cNvGraphicFramePr/>
          <p:nvPr/>
        </p:nvGraphicFramePr>
        <p:xfrm>
          <a:off x="245258" y="996645"/>
          <a:ext cx="11692931" cy="556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41058" y="5349922"/>
            <a:ext cx="2429437" cy="1141300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327412" y="2557702"/>
            <a:ext cx="2252015" cy="1127193"/>
          </a:xfrm>
          <a:prstGeom prst="roundRect">
            <a:avLst>
              <a:gd name="adj" fmla="val 10000"/>
            </a:avLst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21356</TotalTime>
  <Words>2489</Words>
  <Application>Microsoft Office PowerPoint</Application>
  <PresentationFormat>Произвольный</PresentationFormat>
  <Paragraphs>514</Paragraphs>
  <Slides>27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Инвестиционный потенциал</vt:lpstr>
      <vt:lpstr>Слайд 2</vt:lpstr>
      <vt:lpstr>Слайд 3</vt:lpstr>
      <vt:lpstr>Слайд 4</vt:lpstr>
      <vt:lpstr>Слайд 5</vt:lpstr>
      <vt:lpstr>Цели инвестиционного развития</vt:lpstr>
      <vt:lpstr>Задачи инвестиционного развития</vt:lpstr>
      <vt:lpstr>Ключевые характеристики</vt:lpstr>
      <vt:lpstr>Приоритетные инвестиционные направления</vt:lpstr>
      <vt:lpstr>Инвестиционные площадки (перечень и характеристика всех площадок в приложении)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Кондратенко</dc:creator>
  <cp:lastModifiedBy>Марина Александровна Медведева</cp:lastModifiedBy>
  <cp:revision>1488</cp:revision>
  <cp:lastPrinted>2021-05-24T14:57:12Z</cp:lastPrinted>
  <dcterms:created xsi:type="dcterms:W3CDTF">2021-02-11T10:50:12Z</dcterms:created>
  <dcterms:modified xsi:type="dcterms:W3CDTF">2025-03-05T13:44:43Z</dcterms:modified>
</cp:coreProperties>
</file>